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media1.mp4" ContentType="video/unknown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3.png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20842" indent="-320842">
              <a:buSzPct val="45000"/>
              <a:buBlip>
                <a:blip r:embed="rId3"/>
              </a:buBlip>
              <a:defRPr sz="2500"/>
            </a:pPr>
            <a:r>
              <a:t>A univariate time series (TS) is a collection of values sequentially ordered in time. </a:t>
            </a:r>
          </a:p>
          <a:p>
            <a:pPr marL="320842" indent="-320842">
              <a:buSzPct val="45000"/>
              <a:buBlip>
                <a:blip r:embed="rId3"/>
              </a:buBlip>
              <a:defRPr sz="2500"/>
            </a:pPr>
            <a:r>
              <a:t>They have become increasingly popular due to the growing importance of automatic sensors producing an increasing flood of large, high-resolution TS in areas </a:t>
            </a:r>
          </a:p>
          <a:p>
            <a:pPr marL="320842" indent="-320842">
              <a:buSzPct val="45000"/>
              <a:buBlip>
                <a:blip r:embed="rId3"/>
              </a:buBlip>
              <a:defRPr sz="2500"/>
            </a:pPr>
            <a:r>
              <a:t>such as  ECG signals, starlight curves, spectrograms, engine sounds, image contours (drawing with a pen around an object) or security (a person pointing with a finger or a gun towards you)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1052" indent="-401052">
              <a:buSzPct val="45000"/>
              <a:buBlip>
                <a:blip r:embed="rId3"/>
              </a:buBlip>
              <a:defRPr sz="2500"/>
            </a:pPr>
            <a:r>
              <a:t>Here is an example for the effect of the chi-squared test and logistic regression.</a:t>
            </a:r>
          </a:p>
          <a:p>
            <a:pPr marL="401052" indent="-401052">
              <a:buSzPct val="45000"/>
              <a:buBlip>
                <a:blip r:embed="rId3"/>
              </a:buBlip>
              <a:defRPr sz="2500"/>
            </a:pPr>
            <a:r>
              <a:t>First, features are extracted from the time series (center). and on the right you can see that most features are removed and only some characteristic features remain. </a:t>
            </a:r>
          </a:p>
          <a:p>
            <a:pPr marL="401052" indent="-401052">
              <a:buSzPct val="45000"/>
              <a:buBlip>
                <a:blip r:embed="rId3"/>
              </a:buBlip>
              <a:defRPr sz="2500"/>
            </a:pPr>
            <a:r>
              <a:t>Thereby, one can distinguish the classes by the absence or presence of these few features (words).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45000"/>
              <a:buBlip>
                <a:blip r:embed="rId3"/>
              </a:buBlip>
              <a:defRPr sz="2400"/>
            </a:pPr>
            <a:r>
              <a:t>We performed a series of experiments on the UCR TS classification archive.</a:t>
            </a:r>
          </a:p>
          <a:p>
            <a:pPr marL="240631" indent="-240631">
              <a:buSzPct val="45000"/>
              <a:buBlip>
                <a:blip r:embed="rId3"/>
              </a:buBlip>
              <a:defRPr sz="2400"/>
            </a:pPr>
            <a:r>
              <a:t>The dataset contains 85 TS datasets from a whole range of applications including:</a:t>
            </a:r>
          </a:p>
          <a:p>
            <a:pPr lvl="1" marL="748631" indent="-240631">
              <a:buSzPct val="45000"/>
              <a:buBlip>
                <a:blip r:embed="rId3"/>
              </a:buBlip>
              <a:defRPr sz="2400"/>
            </a:pPr>
            <a:r>
              <a:t>synthetic, motion sensors, sensor readings and image outlines. </a:t>
            </a:r>
          </a:p>
          <a:p>
            <a:pPr marL="240631" indent="-240631">
              <a:buSzPct val="45000"/>
              <a:buBlip>
                <a:blip r:embed="rId3"/>
              </a:buBlip>
              <a:defRPr sz="2400"/>
            </a:pPr>
            <a:r>
              <a:t>It is commonly used for TS research.</a:t>
            </a:r>
          </a:p>
          <a:p>
            <a:pPr marL="240631" indent="-240631">
              <a:buSzPct val="45000"/>
              <a:buBlip>
                <a:blip r:embed="rId3"/>
              </a:buBlip>
              <a:defRPr sz="2400"/>
            </a:pPr>
            <a:r>
              <a:t>Image outlines result from drawing a line around the shape of an object. </a:t>
            </a:r>
          </a:p>
          <a:p>
            <a:pPr marL="240631" indent="-240631">
              <a:buSzPct val="45000"/>
              <a:buBlip>
                <a:blip r:embed="rId3"/>
              </a:buBlip>
              <a:defRPr sz="2400"/>
            </a:pPr>
            <a:r>
              <a:t>Motion recordings can result from video captures or motion sensors. </a:t>
            </a:r>
          </a:p>
          <a:p>
            <a:pPr marL="240631" indent="-240631">
              <a:buSzPct val="45000"/>
              <a:buBlip>
                <a:blip r:embed="rId3"/>
              </a:buBlip>
              <a:defRPr sz="2400"/>
            </a:pPr>
            <a:r>
              <a:t>Sensor readings are real-world measurements like spectrograms, power consumption, light sensors, starlight-curves or ECG recordings. </a:t>
            </a:r>
          </a:p>
          <a:p>
            <a:pPr marL="240631" indent="-240631">
              <a:buSzPct val="45000"/>
              <a:buBlip>
                <a:blip r:embed="rId3"/>
              </a:buBlip>
              <a:defRPr sz="2400"/>
            </a:pPr>
            <a:r>
              <a:t>Synthetic datasets were created by scientists to have certain characteristics.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4105" indent="-294105">
              <a:buSzPct val="45000"/>
              <a:buBlip>
                <a:blip r:embed="rId3"/>
              </a:buBlip>
              <a:defRPr sz="2500"/>
            </a:pPr>
            <a:r>
              <a:t>This plot shows the critical distance diagram for the state-of-the-art classifiers. The classifiers with the lowest average ranks, are best. </a:t>
            </a:r>
          </a:p>
          <a:p>
            <a:pPr marL="294105" indent="-294105">
              <a:buSzPct val="45000"/>
              <a:buBlip>
                <a:blip r:embed="rId3"/>
              </a:buBlip>
              <a:defRPr sz="2500"/>
            </a:pPr>
            <a:r>
              <a:t>These ranks are based on the 85 UCR datasets. </a:t>
            </a:r>
          </a:p>
          <a:p>
            <a:pPr marL="294105" indent="-294105">
              <a:buSzPct val="45000"/>
              <a:buBlip>
                <a:blip r:embed="rId3"/>
              </a:buBlip>
              <a:defRPr sz="2500"/>
            </a:pPr>
            <a:r>
              <a:t>An ensemble of 35 classifier COTE is the most accurate but WEASEL has a competitive accuracy. </a:t>
            </a:r>
          </a:p>
          <a:p>
            <a:pPr marL="294105" indent="-294105">
              <a:buSzPct val="45000"/>
              <a:buBlip>
                <a:blip r:embed="rId3"/>
              </a:buBlip>
              <a:defRPr sz="2500"/>
            </a:pPr>
            <a:r>
              <a:t>Furthermore, it is more accurate than all other core classifiers (non-ensembles)</a:t>
            </a:r>
          </a:p>
          <a:p>
            <a:pPr marL="294105" indent="-294105">
              <a:buSzPct val="45000"/>
              <a:buBlip>
                <a:blip r:embed="rId3"/>
              </a:buBlip>
              <a:defRPr sz="2500"/>
            </a:pPr>
            <a:r>
              <a:t>DTW is the most common baseline but performs worst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67368" indent="-267368">
              <a:buSzPct val="45000"/>
              <a:buBlip>
                <a:blip r:embed="rId3"/>
              </a:buBlip>
              <a:defRPr sz="2500"/>
            </a:pPr>
            <a:r>
              <a:t>We look at the average rank plotted against the total runtime. Ideally we want a method that is in the lower left corner: fast and accurate. </a:t>
            </a:r>
          </a:p>
          <a:p>
            <a:pPr marL="267368" indent="-267368">
              <a:buSzPct val="45000"/>
              <a:buBlip>
                <a:blip r:embed="rId3"/>
              </a:buBlip>
              <a:defRPr sz="2500"/>
            </a:pPr>
            <a:r>
              <a:t>Again you can see accurate but slow classifiers and fast but less accurate classifiers.</a:t>
            </a:r>
          </a:p>
          <a:p>
            <a:pPr marL="267368" indent="-267368">
              <a:buSzPct val="45000"/>
              <a:buBlip>
                <a:blip r:embed="rId3"/>
              </a:buBlip>
              <a:defRPr sz="2500"/>
            </a:pPr>
            <a:r>
              <a:t>The highly accurate classifiers take the longest, except for WEASEL, which has a moderate prediction time but is as accurate as COTE.</a:t>
            </a:r>
          </a:p>
          <a:p>
            <a:pPr marL="267368" indent="-267368">
              <a:buSzPct val="45000"/>
              <a:buBlip>
                <a:blip r:embed="rId3"/>
              </a:buBlip>
              <a:defRPr sz="2500"/>
            </a:pPr>
            <a:r>
              <a:t>For WEASEL a single prediction takes 38ms on average.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7578" indent="-347578">
              <a:buSzPct val="45000"/>
              <a:buBlip>
                <a:blip r:embed="rId3"/>
              </a:buBlip>
              <a:defRPr sz="2700"/>
            </a:pPr>
            <a:r>
              <a:t>The area represents the accuracy of the 6 state of the art classifiers. The black line is the accuracy of WEASEL.</a:t>
            </a:r>
          </a:p>
          <a:p>
            <a:pPr marL="347578" indent="-347578">
              <a:buSzPct val="45000"/>
              <a:buBlip>
                <a:blip r:embed="rId3"/>
              </a:buBlip>
              <a:defRPr sz="2700"/>
            </a:pPr>
            <a:r>
              <a:t>When split to dataset domain (image outline, motion sensors, sensor readings, synthetic) we can see that WEASEL (black line) is always close to the best method and rarely worse. </a:t>
            </a:r>
          </a:p>
          <a:p>
            <a:pPr marL="347578" indent="-347578">
              <a:buSzPct val="45000"/>
              <a:buBlip>
                <a:blip r:embed="rId3"/>
              </a:buBlip>
              <a:defRPr sz="2700"/>
            </a:pPr>
            <a:r>
              <a:t>Overall it has 36 wins (red or green dots).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State of the art classifiers can be separated into 4/5 groups.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Whole series, Shapelet-based, Ensembles, Bag-of-Patterns and most recently deep learning based approaches.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see: average accuracy plotted against the total runtime. Ideally we want a method that is in the upper left corner: fast and accurate. </a:t>
            </a:r>
          </a:p>
          <a:p>
            <a:pPr/>
          </a:p>
          <a:p>
            <a:pPr/>
            <a:r>
              <a:t>In the left corner there is the prediction time. In the right corner there is the train time. There are huge differences in train and test times. </a:t>
            </a:r>
          </a:p>
          <a:p>
            <a:pPr/>
          </a:p>
          <a:p>
            <a:pPr/>
            <a:r>
              <a:t>Shapelet methods have a higher train time. Bag-of-pattern methods generally have a lower runtime. Ensembles have highest runtimes.</a:t>
            </a:r>
          </a:p>
          <a:p>
            <a:pPr/>
          </a:p>
          <a:p>
            <a:pPr/>
            <a:r>
              <a:t>But the high accuracy classifiers take the longest, except for WEASEL, which has a moderate prediction time but is as accurate as COTE.</a:t>
            </a:r>
          </a:p>
          <a:p>
            <a:p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Here we use a class-aware quantization. Thus, we find those split points, that best separate between class labels by use of Information gain.</a:t>
            </a:r>
          </a:p>
          <a:p>
            <a:pPr>
              <a:defRPr sz="1700"/>
            </a:pPr>
          </a:p>
          <a:p>
            <a:pPr>
              <a:defRPr sz="1700"/>
            </a:pPr>
            <a:r>
              <a:t>In the picture the imag3 value is best for splitting between classes.</a:t>
            </a:r>
          </a:p>
          <a:p>
            <a:pPr>
              <a:defRPr sz="1700"/>
            </a:pPr>
          </a:p>
          <a:p>
            <a:pPr>
              <a:defRPr sz="1700"/>
            </a:pPr>
            <a:r>
              <a:t>The one-way ANOVA F-test checks the hypothesis that two or more groups have the same normal distribution around the mean. We are interested in the largest F-values, equal to large differences between group means</a:t>
            </a:r>
          </a:p>
          <a:p>
            <a:pPr>
              <a:defRPr sz="1700"/>
            </a:pPr>
          </a:p>
          <a:p>
            <a:pPr>
              <a:defRPr sz="1700"/>
            </a:pPr>
            <a:r>
              <a:t>This differs from previous approaches, like SFA [37] or SAX [20], which rely on fixed, data-independent intervals, possibly leading to features equally frequent across classes </a:t>
            </a:r>
          </a:p>
          <a:p>
            <a:pPr>
              <a:defRPr sz="1700"/>
            </a:pPr>
          </a:p>
          <a:p>
            <a:pPr>
              <a:defRPr sz="1700"/>
            </a:pPr>
          </a:p>
          <a:p>
            <a:pPr>
              <a:defRPr sz="1700"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34210" indent="-334210">
              <a:buSzPct val="45000"/>
              <a:buBlip>
                <a:blip r:embed="rId3"/>
              </a:buBlip>
              <a:defRPr sz="2500"/>
            </a:pPr>
            <a:r>
              <a:t>TS classification aims at assigning a label to a query based on a model trained from labeled samples. </a:t>
            </a:r>
          </a:p>
          <a:p>
            <a:pPr marL="334210" indent="-334210">
              <a:buSzPct val="45000"/>
              <a:buBlip>
                <a:blip r:embed="rId3"/>
              </a:buBlip>
              <a:defRPr sz="2500"/>
            </a:pPr>
            <a:r>
              <a:t>Most common baseline is 1-Nearest-Neighbor with distance measure Dynamic Time Warping. The query is assigned to the most similar (closest) TS.</a:t>
            </a:r>
          </a:p>
          <a:p>
            <a:pPr marL="334210" indent="-334210">
              <a:buSzPct val="45000"/>
              <a:buBlip>
                <a:blip r:embed="rId3"/>
              </a:buBlip>
              <a:defRPr sz="2500"/>
            </a:pPr>
            <a:r>
              <a:t>On the right we see the CBF datasets composed of three prototypes: bells, cylinders and funnels.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4000" indent="-254000">
              <a:buSzPct val="45000"/>
              <a:buBlip>
                <a:blip r:embed="rId3"/>
              </a:buBlip>
              <a:defRPr sz="2500"/>
            </a:pPr>
            <a:r>
              <a:t>We are nowadays facing very long and/or very large TS in sensor-driven applications.</a:t>
            </a:r>
          </a:p>
          <a:p>
            <a:pPr marL="254000" indent="-254000">
              <a:buSzPct val="45000"/>
              <a:buBlip>
                <a:blip r:embed="rId3"/>
              </a:buBlip>
              <a:defRPr sz="2500"/>
            </a:pPr>
            <a:r>
              <a:t>An energy company may wish to forecast the energy consumption in smart grids by detecting the types of electronic devices based on their consumption profiles.</a:t>
            </a:r>
          </a:p>
          <a:p>
            <a:pPr marL="254000" indent="-254000">
              <a:buSzPct val="45000"/>
              <a:buBlip>
                <a:blip r:embed="rId3"/>
              </a:buBlip>
              <a:defRPr sz="2500"/>
            </a:pPr>
            <a:r>
              <a:t>These electronic devices are characterized by long idle periods, small bursts of high energy consumption and noise.</a:t>
            </a:r>
          </a:p>
          <a:p>
            <a:pPr marL="254000" indent="-254000">
              <a:buSzPct val="45000"/>
              <a:buBlip>
                <a:blip r:embed="rId3"/>
              </a:buBlip>
              <a:defRPr sz="2500"/>
            </a:pPr>
            <a:r>
              <a:t>Consider the company has millions of customers, each having dozens of devices, recording one measurement per second. Thus millions of classifications have to be performed every hour.</a:t>
            </a:r>
          </a:p>
          <a:p>
            <a:pPr marL="254000" indent="-254000">
              <a:buSzPct val="45000"/>
              <a:buBlip>
                <a:blip r:embed="rId3"/>
              </a:buBlip>
              <a:defRPr sz="2500"/>
            </a:pPr>
            <a:r>
              <a:t>Thus, we need fast and accurate classifiers.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7263" indent="-227263">
              <a:buSzPct val="45000"/>
              <a:buBlip>
                <a:blip r:embed="rId3"/>
              </a:buBlip>
              <a:defRPr sz="2000"/>
            </a:pPr>
            <a:r>
              <a:t>We compared nine state-of-the-art classifiers on an energy consumption dataset (1074 samples of variable length 102 to 103) stemming from 11 different devices. </a:t>
            </a:r>
          </a:p>
          <a:p>
            <a:pPr marL="227263" indent="-227263">
              <a:buSzPct val="45000"/>
              <a:buBlip>
                <a:blip r:embed="rId3"/>
              </a:buBlip>
              <a:defRPr sz="2000"/>
            </a:pPr>
            <a:r>
              <a:t>On the x-axis we see the prediction time for a single query. On the y-axis there is the average accuracy on the UCR datasets. </a:t>
            </a:r>
          </a:p>
          <a:p>
            <a:pPr marL="227263" indent="-227263">
              <a:buSzPct val="45000"/>
              <a:buBlip>
                <a:blip r:embed="rId3"/>
              </a:buBlip>
              <a:defRPr sz="2000"/>
            </a:pPr>
            <a:r>
              <a:t>KLICK</a:t>
            </a:r>
          </a:p>
          <a:p>
            <a:pPr lvl="1" marL="919078" indent="-284078">
              <a:buSzPct val="100000"/>
              <a:buAutoNum type="arabicPeriod" startAt="1"/>
              <a:defRPr sz="2000"/>
            </a:pPr>
            <a:r>
              <a:t>In summary, there are fast methods that require around ms per prediction, but have an accuracy below 80%; </a:t>
            </a:r>
          </a:p>
          <a:p>
            <a:pPr lvl="1" marL="919078" indent="-284078">
              <a:buSzPct val="100000"/>
              <a:buAutoNum type="arabicPeriod" startAt="1"/>
              <a:defRPr sz="2000"/>
            </a:pPr>
            <a:r>
              <a:t>The most accurate methods achieve 85%-88% accuracy, but require a few 100ms up to 32sec for prediction.</a:t>
            </a:r>
          </a:p>
          <a:p>
            <a:pPr lvl="1" marL="919078" indent="-284078">
              <a:buSzPct val="100000"/>
              <a:buAutoNum type="arabicPeriod" startAt="1"/>
              <a:defRPr sz="2000"/>
            </a:pPr>
            <a:r>
              <a:t>Ideally, we would like to have a method that is both scalable and fast.</a:t>
            </a:r>
          </a:p>
          <a:p>
            <a:pPr lvl="1" marL="919078" indent="-284078">
              <a:buSzPct val="100000"/>
              <a:buAutoNum type="arabicPeriod" startAt="1"/>
              <a:defRPr sz="2000"/>
            </a:pPr>
            <a:r>
              <a:t>WEASEL is a first step to this problem.</a:t>
            </a:r>
          </a:p>
          <a:p>
            <a:pPr marL="227263" indent="-227263">
              <a:buSzPct val="45000"/>
              <a:buBlip>
                <a:blip r:embed="rId3"/>
              </a:buBlip>
              <a:defRPr sz="2000"/>
            </a:pPr>
            <a:r>
              <a:t>BOSS and BOSS VS have previously been published by us.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Our research focusses on classifiers with a low computational complexity combined with high accuracy.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7263" indent="-227263">
              <a:buSzPct val="45000"/>
              <a:buBlip>
                <a:blip r:embed="rId3"/>
              </a:buBlip>
              <a:defRPr sz="2100"/>
            </a:pPr>
            <a:r>
              <a:t>Our key design motivations are accuracy and scalability. </a:t>
            </a:r>
          </a:p>
          <a:p>
            <a:pPr marL="227263" indent="-227263">
              <a:buSzPct val="45000"/>
              <a:buBlip>
                <a:blip r:embed="rId3"/>
              </a:buBlip>
              <a:defRPr sz="2100"/>
            </a:pPr>
            <a:r>
              <a:t>Weasel is based on a </a:t>
            </a:r>
          </a:p>
          <a:p>
            <a:pPr lvl="1" marL="735263" indent="-227263">
              <a:buSzPct val="45000"/>
              <a:buBlip>
                <a:blip r:embed="rId3"/>
              </a:buBlip>
              <a:defRPr sz="2100"/>
            </a:pPr>
            <a:r>
              <a:t>symbolic transformation, </a:t>
            </a:r>
          </a:p>
          <a:p>
            <a:pPr lvl="1" marL="735263" indent="-227263">
              <a:buSzPct val="45000"/>
              <a:buBlip>
                <a:blip r:embed="rId3"/>
              </a:buBlip>
              <a:defRPr sz="2100"/>
            </a:pPr>
            <a:r>
              <a:t>the Bag-of-Patterns model, </a:t>
            </a:r>
          </a:p>
          <a:p>
            <a:pPr lvl="1" marL="735263" indent="-227263">
              <a:buSzPct val="45000"/>
              <a:buBlip>
                <a:blip r:embed="rId3"/>
              </a:buBlip>
              <a:defRPr sz="2100"/>
            </a:pPr>
            <a:r>
              <a:t>feature selection and </a:t>
            </a:r>
          </a:p>
          <a:p>
            <a:pPr lvl="1" marL="735263" indent="-227263">
              <a:buSzPct val="45000"/>
              <a:buBlip>
                <a:blip r:embed="rId3"/>
              </a:buBlip>
              <a:defRPr sz="2100"/>
            </a:pPr>
            <a:r>
              <a:t>a logistic regression classifier.</a:t>
            </a:r>
          </a:p>
          <a:p>
            <a:pPr marL="227263" indent="-227263">
              <a:buSzPct val="45000"/>
              <a:buBlip>
                <a:blip r:embed="rId3"/>
              </a:buBlip>
              <a:defRPr sz="2100"/>
            </a:pPr>
            <a:r>
              <a:t>First, subsequences (windows) are extracted from a time series. </a:t>
            </a:r>
          </a:p>
          <a:p>
            <a:pPr marL="227263" indent="-227263">
              <a:buSzPct val="45000"/>
              <a:buBlip>
                <a:blip r:embed="rId3"/>
              </a:buBlip>
              <a:defRPr sz="2100"/>
            </a:pPr>
            <a:r>
              <a:t>The Fourier transform is applied to these windows and then it is discretized to words. </a:t>
            </a:r>
          </a:p>
          <a:p>
            <a:pPr marL="227263" indent="-227263">
              <a:buSzPct val="45000"/>
              <a:buBlip>
                <a:blip r:embed="rId3"/>
              </a:buBlip>
              <a:defRPr sz="2100"/>
            </a:pPr>
            <a:r>
              <a:t>To get high accuracy, these words should only be present in its class, thus we propose a supervised symbolic transformation and add bigrams for order-awareness of words.</a:t>
            </a:r>
          </a:p>
          <a:p>
            <a:pPr marL="227263" indent="-227263">
              <a:buSzPct val="45000"/>
              <a:buBlip>
                <a:blip r:embed="rId3"/>
              </a:buBlip>
              <a:defRPr sz="2100"/>
            </a:pPr>
            <a:r>
              <a:t>To be scalable, we have to aggressively reduce the feature space using statistical feature selection (CHI-squared test) and logistic regression.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In the bag-of-patterns model, two TS are distinguished by the frequency of occurrence of substructures (words).</a:t>
            </a:r>
          </a:p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Feature are words or histogram over words.</a:t>
            </a:r>
          </a:p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So, how does this work:</a:t>
            </a:r>
          </a:p>
          <a:p>
            <a:pPr lvl="1" marL="748631" indent="-240631">
              <a:buSzPct val="45000"/>
              <a:buBlip>
                <a:blip r:embed="rId3"/>
              </a:buBlip>
              <a:defRPr sz="2300"/>
            </a:pPr>
            <a:r>
              <a:t>First, we break up a TS into a bag of substructures of fixed lengths.</a:t>
            </a:r>
          </a:p>
          <a:p>
            <a:pPr lvl="1" marL="748631" indent="-240631">
              <a:buSzPct val="45000"/>
              <a:buBlip>
                <a:blip r:embed="rId3"/>
              </a:buBlip>
              <a:defRPr sz="2300"/>
            </a:pPr>
            <a:r>
              <a:t>Words (and bigrams) are generated from these substructures using discretization.</a:t>
            </a:r>
          </a:p>
          <a:p>
            <a:pPr lvl="1" marL="748631" indent="-240631">
              <a:buSzPct val="45000"/>
              <a:buBlip>
                <a:blip r:embed="rId3"/>
              </a:buBlip>
              <a:defRPr sz="2300"/>
            </a:pPr>
            <a:r>
              <a:t>And a histogram of feature counts is built and used as input to classification </a:t>
            </a:r>
          </a:p>
          <a:p>
            <a:pPr lvl="1" marL="748631" indent="-240631">
              <a:buSzPct val="45000"/>
              <a:buBlip>
                <a:blip r:embed="rId3"/>
              </a:buBlip>
              <a:defRPr sz="2300"/>
            </a:pPr>
            <a:r>
              <a:t>Next we add words (and bigrams) for the next window length.</a:t>
            </a:r>
          </a:p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Feature space explodes and we have to apply some kind of feature selection.</a:t>
            </a:r>
          </a:p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Also we are mostly interested in those words that appear in just one class.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4105" indent="-294105">
              <a:buSzPct val="45000"/>
              <a:buBlip>
                <a:blip r:embed="rId3"/>
              </a:buBlip>
              <a:defRPr sz="2400"/>
            </a:pPr>
            <a:r>
              <a:t>The symbolic representation represents each TS by a sequence of symbols (word)</a:t>
            </a:r>
          </a:p>
          <a:p>
            <a:pPr marL="294105" indent="-294105">
              <a:buSzPct val="45000"/>
              <a:buBlip>
                <a:blip r:embed="rId3"/>
              </a:buBlip>
              <a:defRPr sz="2400"/>
            </a:pPr>
            <a:r>
              <a:t>It first, transform a time series using the Fourier transform, e.g. to 4 values.</a:t>
            </a:r>
          </a:p>
          <a:p>
            <a:pPr marL="294105" indent="-294105">
              <a:buSzPct val="45000"/>
              <a:buBlip>
                <a:blip r:embed="rId3"/>
              </a:buBlip>
              <a:defRPr sz="2400"/>
            </a:pPr>
            <a:r>
              <a:t>It then quantizes each Fourier value to a symbol. </a:t>
            </a:r>
          </a:p>
          <a:p>
            <a:pPr lvl="1" marL="802105" indent="-294105">
              <a:buSzPct val="45000"/>
              <a:buBlip>
                <a:blip r:embed="rId3"/>
              </a:buBlip>
              <a:defRPr sz="2400"/>
            </a:pPr>
            <a:r>
              <a:t>For example 1.89 falls into the interval D, and so on.</a:t>
            </a:r>
          </a:p>
          <a:p>
            <a:pPr marL="294105" indent="-294105">
              <a:buSzPct val="45000"/>
              <a:buBlip>
                <a:blip r:embed="rId3"/>
              </a:buBlip>
              <a:defRPr sz="2400"/>
            </a:pPr>
            <a:r>
              <a:t>So, how to choose the best Fourier coefficients? In our previous works, we chose the first ones. Here we apply an ANOVA F-test to select those that best separate the class labels.</a:t>
            </a:r>
          </a:p>
          <a:p>
            <a:pPr marL="294105" indent="-294105">
              <a:buSzPct val="45000"/>
              <a:buBlip>
                <a:blip r:embed="rId3"/>
              </a:buBlip>
              <a:defRPr sz="2400"/>
            </a:pPr>
            <a:r>
              <a:t>Next we select those split points that best separate the classes using information gain binning.</a:t>
            </a:r>
          </a:p>
          <a:p>
            <a:pPr marL="294105" indent="-294105">
              <a:buSzPct val="45000"/>
              <a:buBlip>
                <a:blip r:embed="rId3"/>
              </a:buBlip>
              <a:defRPr sz="2400"/>
            </a:pPr>
            <a:r>
              <a:t>I am not going into the details, which are described within the paper.</a:t>
            </a:r>
          </a:p>
          <a:p>
            <a:pPr>
              <a:defRPr sz="2400"/>
            </a:pPr>
          </a:p>
          <a:p>
            <a:pPr>
              <a:defRPr sz="2400"/>
            </a:pPr>
          </a:p>
          <a:p>
            <a:pPr>
              <a:defRPr sz="2400"/>
            </a:pPr>
          </a:p>
          <a:p>
            <a:pPr marL="294105" indent="-294105">
              <a:buSzPct val="45000"/>
              <a:buBlip>
                <a:blip r:embed="rId3"/>
              </a:buBlip>
              <a:defRPr sz="2400"/>
            </a:pPr>
            <a:r>
              <a:t>TODO </a:t>
            </a:r>
          </a:p>
          <a:p>
            <a:pPr marL="294105" indent="-294105">
              <a:buSzPct val="45000"/>
              <a:buBlip>
                <a:blip r:embed="rId3"/>
              </a:buBlip>
              <a:defRPr sz="2400"/>
            </a:pPr>
            <a:r>
              <a:t>- lasso (elastic net)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0736" indent="-280736">
              <a:buSzPct val="45000"/>
              <a:buBlip>
                <a:blip r:embed="rId3"/>
              </a:buBlip>
              <a:defRPr sz="2500"/>
            </a:pPr>
            <a:r>
              <a:t>Thus, WEASEL builds a huge feature space using multiple subsequence lengths and uses bi-gram.</a:t>
            </a:r>
          </a:p>
          <a:p>
            <a:pPr marL="280736" indent="-280736">
              <a:buSzPct val="45000"/>
              <a:buBlip>
                <a:blip r:embed="rId3"/>
              </a:buBlip>
              <a:defRPr sz="2500"/>
            </a:pPr>
            <a:r>
              <a:t>It then applies the Chi-squared test to pick the most distinctive features and removes the rest. </a:t>
            </a:r>
          </a:p>
          <a:p>
            <a:pPr marL="280736" indent="-280736">
              <a:buSzPct val="45000"/>
              <a:buBlip>
                <a:blip r:embed="rId3"/>
              </a:buBlip>
              <a:defRPr sz="2500"/>
            </a:pPr>
            <a:r>
              <a:t>The logistic regression classifier further weighs each feature and thus removes remaining features.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619500" y="12126515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3619500" y="1219795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>
            <p:ph type="body" sz="quarter" idx="13"/>
          </p:nvPr>
        </p:nvSpPr>
        <p:spPr>
          <a:xfrm>
            <a:off x="3567500" y="12385476"/>
            <a:ext cx="17234297" cy="571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5C86B9"/>
                </a:solidFill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16" name="Shape 16"/>
          <p:cNvSpPr/>
          <p:nvPr>
            <p:ph type="title"/>
          </p:nvPr>
        </p:nvSpPr>
        <p:spPr>
          <a:xfrm>
            <a:off x="3548062" y="8304609"/>
            <a:ext cx="17287876" cy="2964657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7" name="Shape 17"/>
          <p:cNvSpPr/>
          <p:nvPr>
            <p:ph type="body" sz="quarter" idx="1"/>
          </p:nvPr>
        </p:nvSpPr>
        <p:spPr>
          <a:xfrm>
            <a:off x="3548062" y="11251406"/>
            <a:ext cx="17287876" cy="7143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xfrm>
            <a:off x="20395207" y="12965906"/>
            <a:ext cx="434976" cy="5111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body" sz="quarter" idx="13"/>
          </p:nvPr>
        </p:nvSpPr>
        <p:spPr>
          <a:xfrm>
            <a:off x="4833937" y="6051153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ClrTx/>
              <a:buSzTx/>
              <a:buFontTx/>
              <a:buNone/>
              <a:defRPr sz="4200"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110" name="Shape 110"/>
          <p:cNvSpPr/>
          <p:nvPr>
            <p:ph type="body" sz="quarter" idx="14"/>
          </p:nvPr>
        </p:nvSpPr>
        <p:spPr>
          <a:xfrm>
            <a:off x="4833937" y="8947546"/>
            <a:ext cx="14716126" cy="8636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4200">
                <a:solidFill>
                  <a:srgbClr val="5C86B9"/>
                </a:solidFill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xfrm>
            <a:off x="22864473" y="12685307"/>
            <a:ext cx="434976" cy="5111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20395207" y="12965906"/>
            <a:ext cx="434976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Num" sz="quarter" idx="2"/>
          </p:nvPr>
        </p:nvSpPr>
        <p:spPr>
          <a:xfrm>
            <a:off x="22864473" y="12713367"/>
            <a:ext cx="434976" cy="5111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5762624" y="3962995"/>
            <a:ext cx="12858753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175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642937">
              <a:defRPr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" name="Shape 134"/>
          <p:cNvSpPr/>
          <p:nvPr/>
        </p:nvSpPr>
        <p:spPr>
          <a:xfrm>
            <a:off x="5762624" y="4016573"/>
            <a:ext cx="12858753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175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642937">
              <a:defRPr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Shape 135"/>
          <p:cNvSpPr/>
          <p:nvPr>
            <p:ph type="title"/>
          </p:nvPr>
        </p:nvSpPr>
        <p:spPr>
          <a:xfrm>
            <a:off x="5709046" y="2183308"/>
            <a:ext cx="12965908" cy="1727824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/>
          </a:lstStyle>
          <a:p>
            <a:pPr/>
            <a:r>
              <a:t>Titeltext</a:t>
            </a:r>
          </a:p>
        </p:txBody>
      </p:sp>
      <p:sp>
        <p:nvSpPr>
          <p:cNvPr id="136" name="Shape 136"/>
          <p:cNvSpPr/>
          <p:nvPr>
            <p:ph type="body" sz="half" idx="1"/>
          </p:nvPr>
        </p:nvSpPr>
        <p:spPr>
          <a:xfrm>
            <a:off x="5709046" y="4122141"/>
            <a:ext cx="12965908" cy="7410551"/>
          </a:xfrm>
          <a:prstGeom prst="rect">
            <a:avLst/>
          </a:prstGeom>
        </p:spPr>
        <p:txBody>
          <a:bodyPr lIns="53578" tIns="53578" rIns="53578" bIns="53578"/>
          <a:lstStyle>
            <a:lvl1pPr marL="668421" indent="-668421" defTabSz="821531">
              <a:spcBef>
                <a:spcPts val="5900"/>
              </a:spcBef>
              <a:defRPr sz="5000"/>
            </a:lvl1pPr>
            <a:lvl2pPr marL="1176421" indent="-668421" defTabSz="821531">
              <a:spcBef>
                <a:spcPts val="5900"/>
              </a:spcBef>
              <a:defRPr sz="5000"/>
            </a:lvl2pPr>
            <a:lvl3pPr marL="1684421" indent="-668421" defTabSz="821531">
              <a:spcBef>
                <a:spcPts val="5900"/>
              </a:spcBef>
              <a:defRPr sz="5000"/>
            </a:lvl3pPr>
            <a:lvl4pPr marL="2192421" indent="-668421" defTabSz="821531">
              <a:spcBef>
                <a:spcPts val="5900"/>
              </a:spcBef>
              <a:defRPr sz="5000"/>
            </a:lvl4pPr>
            <a:lvl5pPr marL="2700421" indent="-668421" defTabSz="821531">
              <a:spcBef>
                <a:spcPts val="5900"/>
              </a:spcBef>
              <a:defRPr sz="50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7" name="Shape 137"/>
          <p:cNvSpPr/>
          <p:nvPr>
            <p:ph type="sldNum" sz="quarter" idx="2"/>
          </p:nvPr>
        </p:nvSpPr>
        <p:spPr>
          <a:xfrm>
            <a:off x="18333293" y="11438929"/>
            <a:ext cx="348457" cy="4119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3619500" y="12126515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Shape 26"/>
          <p:cNvSpPr/>
          <p:nvPr/>
        </p:nvSpPr>
        <p:spPr>
          <a:xfrm>
            <a:off x="3619500" y="1219795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>
            <p:ph type="body" sz="quarter" idx="13"/>
          </p:nvPr>
        </p:nvSpPr>
        <p:spPr>
          <a:xfrm>
            <a:off x="3567500" y="12385476"/>
            <a:ext cx="17234297" cy="571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5C86B9"/>
                </a:solidFill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28" name="Shape 28"/>
          <p:cNvSpPr/>
          <p:nvPr>
            <p:ph type="pic" idx="14"/>
          </p:nvPr>
        </p:nvSpPr>
        <p:spPr>
          <a:xfrm>
            <a:off x="3565921" y="625078"/>
            <a:ext cx="17252158" cy="88939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3548062" y="9715500"/>
            <a:ext cx="17287876" cy="1553766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3548062" y="11251406"/>
            <a:ext cx="17287876" cy="7143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xfrm>
            <a:off x="20395207" y="12965906"/>
            <a:ext cx="434976" cy="5111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3619500" y="6840140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3619500" y="6911578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3548062" y="3696890"/>
            <a:ext cx="17287876" cy="2964657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23425670" y="12909786"/>
            <a:ext cx="434976" cy="5111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3619500" y="7411640"/>
            <a:ext cx="8001000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" name="Shape 49"/>
          <p:cNvSpPr/>
          <p:nvPr/>
        </p:nvSpPr>
        <p:spPr>
          <a:xfrm>
            <a:off x="3619500" y="7483078"/>
            <a:ext cx="8001000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>
            <p:ph type="pic" sz="half" idx="13"/>
          </p:nvPr>
        </p:nvSpPr>
        <p:spPr>
          <a:xfrm>
            <a:off x="12192000" y="0"/>
            <a:ext cx="914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3548062" y="2714625"/>
            <a:ext cx="8179595" cy="4554141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3548062" y="7608093"/>
            <a:ext cx="8179595" cy="473273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20395207" y="12965906"/>
            <a:ext cx="434976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3441700" y="280749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3441700" y="2878931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Shape 70"/>
          <p:cNvSpPr/>
          <p:nvPr>
            <p:ph type="title"/>
          </p:nvPr>
        </p:nvSpPr>
        <p:spPr>
          <a:xfrm>
            <a:off x="3548062" y="625078"/>
            <a:ext cx="17287876" cy="217686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3548062" y="2956052"/>
            <a:ext cx="17287876" cy="1013487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22864473" y="12713367"/>
            <a:ext cx="434976" cy="5111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3637359" y="2680493"/>
            <a:ext cx="8001001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lvl="1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0" name="Shape 80"/>
          <p:cNvSpPr/>
          <p:nvPr/>
        </p:nvSpPr>
        <p:spPr>
          <a:xfrm>
            <a:off x="3637359" y="2751931"/>
            <a:ext cx="8001001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1" name="Shape 81"/>
          <p:cNvSpPr/>
          <p:nvPr>
            <p:ph type="pic" sz="half" idx="13"/>
          </p:nvPr>
        </p:nvSpPr>
        <p:spPr>
          <a:xfrm>
            <a:off x="12192000" y="0"/>
            <a:ext cx="914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2" name="Shape 82"/>
          <p:cNvSpPr/>
          <p:nvPr>
            <p:ph type="title"/>
          </p:nvPr>
        </p:nvSpPr>
        <p:spPr>
          <a:xfrm>
            <a:off x="3548062" y="625078"/>
            <a:ext cx="8179595" cy="1990456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83" name="Shape 83"/>
          <p:cNvSpPr/>
          <p:nvPr>
            <p:ph type="body" sz="half" idx="1"/>
          </p:nvPr>
        </p:nvSpPr>
        <p:spPr>
          <a:xfrm>
            <a:off x="3548062" y="2888456"/>
            <a:ext cx="8179595" cy="10202466"/>
          </a:xfrm>
          <a:prstGeom prst="rect">
            <a:avLst/>
          </a:prstGeom>
        </p:spPr>
        <p:txBody>
          <a:bodyPr anchor="t"/>
          <a:lstStyle>
            <a:lvl1pPr marL="533400" indent="-533400">
              <a:defRPr sz="4200"/>
            </a:lvl1pPr>
            <a:lvl2pPr marL="914400" indent="-533400">
              <a:defRPr sz="4200"/>
            </a:lvl2pPr>
            <a:lvl3pPr marL="1295400" indent="-533400">
              <a:defRPr sz="4200"/>
            </a:lvl3pPr>
            <a:lvl4pPr marL="1676400" indent="-533400">
              <a:defRPr sz="4200"/>
            </a:lvl4pPr>
            <a:lvl5pPr marL="2057400" indent="-533400">
              <a:defRPr sz="4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xfrm>
            <a:off x="22836413" y="12713367"/>
            <a:ext cx="434976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idx="1"/>
          </p:nvPr>
        </p:nvSpPr>
        <p:spPr>
          <a:xfrm>
            <a:off x="3548062" y="625078"/>
            <a:ext cx="17287876" cy="12465844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22864473" y="12713367"/>
            <a:ext cx="434976" cy="5111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pic" sz="quarter" idx="13"/>
          </p:nvPr>
        </p:nvSpPr>
        <p:spPr>
          <a:xfrm>
            <a:off x="12192000" y="6768703"/>
            <a:ext cx="8608219" cy="61257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hape 100"/>
          <p:cNvSpPr/>
          <p:nvPr>
            <p:ph type="pic" sz="quarter" idx="14"/>
          </p:nvPr>
        </p:nvSpPr>
        <p:spPr>
          <a:xfrm>
            <a:off x="12192000" y="625078"/>
            <a:ext cx="8608219" cy="61436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1" name="Shape 101"/>
          <p:cNvSpPr/>
          <p:nvPr>
            <p:ph type="pic" sz="half" idx="15"/>
          </p:nvPr>
        </p:nvSpPr>
        <p:spPr>
          <a:xfrm>
            <a:off x="3565921" y="625078"/>
            <a:ext cx="8608220" cy="122693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xfrm>
            <a:off x="22864473" y="12713367"/>
            <a:ext cx="434976" cy="5111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3454400" y="279479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3454400" y="2866231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3548062" y="625078"/>
            <a:ext cx="17287876" cy="2104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22861813" y="12713367"/>
            <a:ext cx="434976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solidFill>
                  <a:schemeClr val="accent1">
                    <a:hueOff val="54751"/>
                    <a:satOff val="-1697"/>
                    <a:lumOff val="-18038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48062" y="4196953"/>
            <a:ext cx="17287876" cy="889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ln>
            <a:noFill/>
          </a:ln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695157" marR="0" indent="-69515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203157" marR="0" indent="-69515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1711157" marR="0" indent="-69515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219157" marR="0" indent="-69515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2727157" marR="0" indent="-69515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3235157" marR="0" indent="-69515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3743157" marR="0" indent="-69515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4251157" marR="0" indent="-69515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4759157" marR="0" indent="-695157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hyperlink" Target="mailto:patrick.schaefer@hu-berlin.de?subject=" TargetMode="External"/><Relationship Id="rId4" Type="http://schemas.openxmlformats.org/officeDocument/2006/relationships/hyperlink" Target="mailto:leser@informatik.hu-berlin.de" TargetMode="External"/><Relationship Id="rId5" Type="http://schemas.openxmlformats.org/officeDocument/2006/relationships/image" Target="../media/image2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patrickzib/SFA" TargetMode="External"/><Relationship Id="rId3" Type="http://schemas.openxmlformats.org/officeDocument/2006/relationships/image" Target="../media/image3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body" idx="13"/>
          </p:nvPr>
        </p:nvSpPr>
        <p:spPr>
          <a:xfrm>
            <a:off x="3567500" y="12326739"/>
            <a:ext cx="17234297" cy="688976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/>
            <a:r>
              <a:t>CIKM 2017, Singapore, 07.11.2017</a:t>
            </a:r>
          </a:p>
        </p:txBody>
      </p:sp>
      <p:sp>
        <p:nvSpPr>
          <p:cNvPr id="147" name="Shape 147"/>
          <p:cNvSpPr/>
          <p:nvPr>
            <p:ph type="title"/>
          </p:nvPr>
        </p:nvSpPr>
        <p:spPr>
          <a:xfrm>
            <a:off x="3548062" y="8097639"/>
            <a:ext cx="17287876" cy="2734072"/>
          </a:xfrm>
          <a:prstGeom prst="rect">
            <a:avLst/>
          </a:prstGeom>
        </p:spPr>
        <p:txBody>
          <a:bodyPr anchor="ctr"/>
          <a:lstStyle>
            <a:lvl1pPr>
              <a:defRPr spc="-159" sz="8000"/>
            </a:lvl1pPr>
          </a:lstStyle>
          <a:p>
            <a:pPr/>
            <a:r>
              <a:t>Fast and Accurate Time Series Classification with WEASEL</a:t>
            </a:r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3548062" y="10753852"/>
            <a:ext cx="17287876" cy="1211930"/>
          </a:xfrm>
          <a:prstGeom prst="rect">
            <a:avLst/>
          </a:prstGeom>
        </p:spPr>
        <p:txBody>
          <a:bodyPr anchor="b"/>
          <a:lstStyle/>
          <a:p>
            <a:pPr>
              <a:defRPr sz="4200"/>
            </a:pPr>
            <a:r>
              <a:rPr b="1"/>
              <a:t>Patrick Schäfer</a:t>
            </a:r>
            <a:r>
              <a:t>, Ulf Leser, Humboldt University of Berlin</a:t>
            </a:r>
          </a:p>
        </p:txBody>
      </p:sp>
      <p:pic>
        <p:nvPicPr>
          <p:cNvPr id="149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9671" y="809781"/>
            <a:ext cx="14229818" cy="6634172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11365349" y="12259730"/>
            <a:ext cx="9411197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i="1" sz="3000">
                <a:solidFill>
                  <a:srgbClr val="5C86B9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patrick.schaefer@hu-berlin.de</a:t>
            </a:r>
            <a:r>
              <a:t>, </a:t>
            </a:r>
            <a:r>
              <a:rPr u="sng">
                <a:hlinkClick r:id="rId4" invalidUrl="" action="" tgtFrame="" tooltip="" history="1" highlightClick="0" endSnd="0"/>
              </a:rPr>
              <a:t>leser@informatik.hu-berlin.de</a:t>
            </a:r>
          </a:p>
        </p:txBody>
      </p:sp>
      <p:pic>
        <p:nvPicPr>
          <p:cNvPr id="151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249" t="263" r="245" b="247"/>
          <a:stretch>
            <a:fillRect/>
          </a:stretch>
        </p:blipFill>
        <p:spPr>
          <a:xfrm>
            <a:off x="18290518" y="9370147"/>
            <a:ext cx="2556680" cy="255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9604" y="36"/>
                  <a:pt x="8826" y="87"/>
                  <a:pt x="8721" y="144"/>
                </a:cubicBezTo>
                <a:cubicBezTo>
                  <a:pt x="8518" y="255"/>
                  <a:pt x="7856" y="499"/>
                  <a:pt x="7249" y="687"/>
                </a:cubicBezTo>
                <a:cubicBezTo>
                  <a:pt x="5955" y="1090"/>
                  <a:pt x="3952" y="2353"/>
                  <a:pt x="2991" y="3374"/>
                </a:cubicBezTo>
                <a:cubicBezTo>
                  <a:pt x="1994" y="4433"/>
                  <a:pt x="873" y="6408"/>
                  <a:pt x="584" y="7612"/>
                </a:cubicBezTo>
                <a:cubicBezTo>
                  <a:pt x="444" y="8193"/>
                  <a:pt x="240" y="8724"/>
                  <a:pt x="134" y="8790"/>
                </a:cubicBezTo>
                <a:cubicBezTo>
                  <a:pt x="80" y="8823"/>
                  <a:pt x="35" y="9634"/>
                  <a:pt x="0" y="10865"/>
                </a:cubicBezTo>
                <a:cubicBezTo>
                  <a:pt x="1" y="10875"/>
                  <a:pt x="0" y="10879"/>
                  <a:pt x="0" y="10889"/>
                </a:cubicBezTo>
                <a:cubicBezTo>
                  <a:pt x="34" y="12043"/>
                  <a:pt x="82" y="12774"/>
                  <a:pt x="134" y="12807"/>
                </a:cubicBezTo>
                <a:cubicBezTo>
                  <a:pt x="240" y="12872"/>
                  <a:pt x="444" y="13403"/>
                  <a:pt x="584" y="13984"/>
                </a:cubicBezTo>
                <a:cubicBezTo>
                  <a:pt x="873" y="15189"/>
                  <a:pt x="1994" y="17164"/>
                  <a:pt x="2991" y="18223"/>
                </a:cubicBezTo>
                <a:cubicBezTo>
                  <a:pt x="3984" y="19277"/>
                  <a:pt x="6009" y="20538"/>
                  <a:pt x="7373" y="20949"/>
                </a:cubicBezTo>
                <a:cubicBezTo>
                  <a:pt x="8029" y="21147"/>
                  <a:pt x="8657" y="21387"/>
                  <a:pt x="8768" y="21483"/>
                </a:cubicBezTo>
                <a:cubicBezTo>
                  <a:pt x="8822" y="21528"/>
                  <a:pt x="9555" y="21569"/>
                  <a:pt x="10663" y="21600"/>
                </a:cubicBezTo>
                <a:cubicBezTo>
                  <a:pt x="11920" y="21564"/>
                  <a:pt x="12768" y="21511"/>
                  <a:pt x="12876" y="21452"/>
                </a:cubicBezTo>
                <a:cubicBezTo>
                  <a:pt x="13079" y="21342"/>
                  <a:pt x="13744" y="21098"/>
                  <a:pt x="14351" y="20909"/>
                </a:cubicBezTo>
                <a:cubicBezTo>
                  <a:pt x="17408" y="19958"/>
                  <a:pt x="20132" y="17135"/>
                  <a:pt x="21027" y="13991"/>
                </a:cubicBezTo>
                <a:cubicBezTo>
                  <a:pt x="21177" y="13464"/>
                  <a:pt x="21379" y="12942"/>
                  <a:pt x="21476" y="12831"/>
                </a:cubicBezTo>
                <a:cubicBezTo>
                  <a:pt x="21523" y="12777"/>
                  <a:pt x="21568" y="12042"/>
                  <a:pt x="21600" y="10932"/>
                </a:cubicBezTo>
                <a:cubicBezTo>
                  <a:pt x="21564" y="9677"/>
                  <a:pt x="21511" y="8827"/>
                  <a:pt x="21452" y="8719"/>
                </a:cubicBezTo>
                <a:cubicBezTo>
                  <a:pt x="21342" y="8516"/>
                  <a:pt x="21098" y="7854"/>
                  <a:pt x="20909" y="7247"/>
                </a:cubicBezTo>
                <a:cubicBezTo>
                  <a:pt x="20507" y="5952"/>
                  <a:pt x="19244" y="3949"/>
                  <a:pt x="18224" y="2988"/>
                </a:cubicBezTo>
                <a:cubicBezTo>
                  <a:pt x="17206" y="2029"/>
                  <a:pt x="15255" y="903"/>
                  <a:pt x="14056" y="580"/>
                </a:cubicBezTo>
                <a:cubicBezTo>
                  <a:pt x="13494" y="429"/>
                  <a:pt x="12943" y="224"/>
                  <a:pt x="12832" y="124"/>
                </a:cubicBezTo>
                <a:cubicBezTo>
                  <a:pt x="12777" y="75"/>
                  <a:pt x="12027" y="33"/>
                  <a:pt x="10877" y="0"/>
                </a:cubicBezTo>
                <a:lnTo>
                  <a:pt x="1079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Extraction and Selection</a:t>
            </a:r>
          </a:p>
        </p:txBody>
      </p:sp>
      <p:sp>
        <p:nvSpPr>
          <p:cNvPr id="236" name="Shape 236"/>
          <p:cNvSpPr/>
          <p:nvPr>
            <p:ph type="body" idx="1"/>
          </p:nvPr>
        </p:nvSpPr>
        <p:spPr>
          <a:xfrm>
            <a:off x="3501197" y="2956052"/>
            <a:ext cx="18782311" cy="10134870"/>
          </a:xfrm>
          <a:prstGeom prst="rect">
            <a:avLst/>
          </a:prstGeom>
        </p:spPr>
        <p:txBody>
          <a:bodyPr/>
          <a:lstStyle/>
          <a:p>
            <a:pPr marL="597835" indent="-597835" defTabSz="502412">
              <a:spcBef>
                <a:spcPts val="3600"/>
              </a:spcBef>
              <a:defRPr sz="4472"/>
            </a:pPr>
            <a:r>
              <a:t>Feature Extraction:</a:t>
            </a:r>
          </a:p>
          <a:p>
            <a:pPr lvl="1" marL="1034715" indent="-597835" defTabSz="502412">
              <a:spcBef>
                <a:spcPts val="3600"/>
              </a:spcBef>
              <a:defRPr sz="4472"/>
            </a:pPr>
            <a:r>
              <a:t>Extract windows at multiple lengths.</a:t>
            </a:r>
          </a:p>
          <a:p>
            <a:pPr lvl="1" marL="1034715" indent="-597835" defTabSz="502412">
              <a:spcBef>
                <a:spcPts val="3600"/>
              </a:spcBef>
              <a:defRPr sz="4472"/>
            </a:pPr>
            <a:r>
              <a:t>Obtain words using a supervised symbolic transformation.</a:t>
            </a:r>
          </a:p>
          <a:p>
            <a:pPr lvl="1" marL="1034715" indent="-597835" defTabSz="502412">
              <a:spcBef>
                <a:spcPts val="3600"/>
              </a:spcBef>
              <a:defRPr sz="4472"/>
            </a:pPr>
            <a:r>
              <a:t>Capture order of windows using word co-occurrences (bi-grams).</a:t>
            </a:r>
          </a:p>
          <a:p>
            <a:pPr marL="597835" indent="-597835" defTabSz="502412">
              <a:spcBef>
                <a:spcPts val="3600"/>
              </a:spcBef>
              <a:defRPr sz="4472"/>
            </a:pPr>
            <a:r>
              <a:t>Feature Selection:</a:t>
            </a:r>
          </a:p>
          <a:p>
            <a:pPr lvl="1" marL="1034715" indent="-597835" defTabSz="502412">
              <a:spcBef>
                <a:spcPts val="3600"/>
              </a:spcBef>
              <a:defRPr sz="4472"/>
            </a:pPr>
            <a:r>
              <a:t>Chi2-test extracts most distinctive features for each class label.</a:t>
            </a:r>
          </a:p>
          <a:p>
            <a:pPr lvl="1" marL="1034715" indent="-597835" defTabSz="502412">
              <a:spcBef>
                <a:spcPts val="3600"/>
              </a:spcBef>
              <a:defRPr sz="4472"/>
            </a:pPr>
            <a:r>
              <a:t>Linear time logistic regression classifier (liblinear) is used for training weight vectors. </a:t>
            </a:r>
          </a:p>
          <a:p>
            <a:pPr lvl="1" marL="1034715" indent="-597835" defTabSz="502412">
              <a:spcBef>
                <a:spcPts val="3600"/>
              </a:spcBef>
              <a:defRPr sz="4472"/>
            </a:pPr>
            <a:r>
              <a:t>Both highlight features that are characteristic for a class label.</a:t>
            </a: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xfrm>
            <a:off x="23081961" y="12713367"/>
            <a:ext cx="6889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Num" sz="quarter" idx="2"/>
          </p:nvPr>
        </p:nvSpPr>
        <p:spPr>
          <a:xfrm>
            <a:off x="23081961" y="12713367"/>
            <a:ext cx="659805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2" name="Shape 242"/>
          <p:cNvSpPr/>
          <p:nvPr/>
        </p:nvSpPr>
        <p:spPr>
          <a:xfrm>
            <a:off x="371012" y="1724762"/>
            <a:ext cx="4052417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Raw Time Series</a:t>
            </a:r>
          </a:p>
        </p:txBody>
      </p:sp>
      <p:sp>
        <p:nvSpPr>
          <p:cNvPr id="243" name="Shape 243"/>
          <p:cNvSpPr/>
          <p:nvPr/>
        </p:nvSpPr>
        <p:spPr>
          <a:xfrm>
            <a:off x="6180841" y="1013562"/>
            <a:ext cx="6657430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After Feature Extraction</a:t>
            </a:r>
          </a:p>
          <a:p>
            <a:pPr algn="l"/>
            <a:r>
              <a:t>Windowing (e.g. 25, 50,75), </a:t>
            </a:r>
            <a:br/>
            <a:r>
              <a:t>Words, Bigrams</a:t>
            </a:r>
          </a:p>
        </p:txBody>
      </p:sp>
      <p:sp>
        <p:nvSpPr>
          <p:cNvPr id="244" name="Shape 244"/>
          <p:cNvSpPr/>
          <p:nvPr/>
        </p:nvSpPr>
        <p:spPr>
          <a:xfrm>
            <a:off x="15249621" y="1369162"/>
            <a:ext cx="7962020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After Feature Selection</a:t>
            </a:r>
          </a:p>
          <a:p>
            <a:pPr algn="l"/>
            <a:r>
              <a:t>Chi-Squared, Logistic Regression</a:t>
            </a:r>
          </a:p>
        </p:txBody>
      </p:sp>
      <p:pic>
        <p:nvPicPr>
          <p:cNvPr id="245" name="model_weasel_bigrams_gun_point_all.pdf"/>
          <p:cNvPicPr>
            <a:picLocks noChangeAspect="1"/>
          </p:cNvPicPr>
          <p:nvPr/>
        </p:nvPicPr>
        <p:blipFill>
          <a:blip r:embed="rId3">
            <a:extLst/>
          </a:blip>
          <a:srcRect l="0" t="27249" r="4726" b="24205"/>
          <a:stretch>
            <a:fillRect/>
          </a:stretch>
        </p:blipFill>
        <p:spPr>
          <a:xfrm>
            <a:off x="478830" y="3375885"/>
            <a:ext cx="23426187" cy="8804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Experiments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UCR time series archive is the benchmark dataset in TS research.</a:t>
            </a:r>
          </a:p>
          <a:p>
            <a:pPr/>
            <a:r>
              <a:t>These 85 datasets allow for reproducibility and comparability of methods.</a:t>
            </a:r>
          </a:p>
          <a:p>
            <a:pPr/>
            <a:r>
              <a:t>Covers many applications: synthetic, motion sensors, sensor readings and image outlines. </a:t>
            </a:r>
          </a:p>
        </p:txBody>
      </p:sp>
      <p:sp>
        <p:nvSpPr>
          <p:cNvPr id="251" name="Shape 251"/>
          <p:cNvSpPr/>
          <p:nvPr>
            <p:ph type="sldNum" sz="quarter" idx="2"/>
          </p:nvPr>
        </p:nvSpPr>
        <p:spPr>
          <a:xfrm>
            <a:off x="23081961" y="12713367"/>
            <a:ext cx="6889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Num" sz="quarter" idx="2"/>
          </p:nvPr>
        </p:nvSpPr>
        <p:spPr>
          <a:xfrm>
            <a:off x="23081961" y="12713367"/>
            <a:ext cx="6889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Shape 256"/>
          <p:cNvSpPr/>
          <p:nvPr/>
        </p:nvSpPr>
        <p:spPr>
          <a:xfrm>
            <a:off x="4233503" y="122320"/>
            <a:ext cx="17940050" cy="107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pc="-119" sz="6000">
                <a:solidFill>
                  <a:schemeClr val="accent1">
                    <a:hueOff val="54751"/>
                    <a:satOff val="-1697"/>
                    <a:lumOff val="-18038"/>
                  </a:schemeClr>
                </a:solidFill>
                <a:latin typeface="+mn-lt"/>
                <a:ea typeface="+mn-ea"/>
                <a:cs typeface="+mn-cs"/>
                <a:sym typeface="Didot"/>
              </a:defRPr>
            </a:lvl1pPr>
          </a:lstStyle>
          <a:p>
            <a:pPr/>
            <a:r>
              <a:t>Average Ranks on UCR datasets</a:t>
            </a:r>
          </a:p>
        </p:txBody>
      </p:sp>
      <p:sp>
        <p:nvSpPr>
          <p:cNvPr id="257" name="Shape 257"/>
          <p:cNvSpPr/>
          <p:nvPr/>
        </p:nvSpPr>
        <p:spPr>
          <a:xfrm>
            <a:off x="4374931" y="11532898"/>
            <a:ext cx="16726081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561473" indent="-561473" algn="l">
              <a:buClr>
                <a:srgbClr val="5C86B9"/>
              </a:buClr>
              <a:buSzPct val="70000"/>
              <a:buFont typeface="Zapf Dingbats"/>
              <a:buChar char="✤"/>
            </a:pPr>
            <a:r>
              <a:t>WEASEL is as accurate as state-of-the-art classifiers.</a:t>
            </a:r>
          </a:p>
          <a:p>
            <a:pPr marL="561473" indent="-561473" algn="l">
              <a:buClr>
                <a:srgbClr val="5C86B9"/>
              </a:buClr>
              <a:buSzPct val="70000"/>
              <a:buFont typeface="Zapf Dingbats"/>
              <a:buChar char="✤"/>
            </a:pPr>
            <a:r>
              <a:t>It is more accurate than all non-ensembles and as accurate as COTE.</a:t>
            </a:r>
          </a:p>
        </p:txBody>
      </p:sp>
      <p:pic>
        <p:nvPicPr>
          <p:cNvPr id="258" name="critical_distance_weasel_all-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07" y="2297835"/>
            <a:ext cx="15417786" cy="8463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Num" sz="quarter" idx="2"/>
          </p:nvPr>
        </p:nvSpPr>
        <p:spPr>
          <a:xfrm>
            <a:off x="23081961" y="12713367"/>
            <a:ext cx="6889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3" name="Shape 263"/>
          <p:cNvSpPr/>
          <p:nvPr/>
        </p:nvSpPr>
        <p:spPr>
          <a:xfrm>
            <a:off x="2849755" y="44664"/>
            <a:ext cx="19007763" cy="107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pc="-119" sz="6000">
                <a:solidFill>
                  <a:schemeClr val="accent1">
                    <a:hueOff val="54751"/>
                    <a:satOff val="-1697"/>
                    <a:lumOff val="-18038"/>
                  </a:schemeClr>
                </a:solidFill>
                <a:latin typeface="+mn-lt"/>
                <a:ea typeface="+mn-ea"/>
                <a:cs typeface="+mn-cs"/>
                <a:sym typeface="Didot"/>
              </a:defRPr>
            </a:lvl1pPr>
          </a:lstStyle>
          <a:p>
            <a:pPr/>
            <a:r>
              <a:t>Trade-off between Accuracy and Runtime</a:t>
            </a:r>
          </a:p>
        </p:txBody>
      </p:sp>
      <p:sp>
        <p:nvSpPr>
          <p:cNvPr id="264" name="Shape 264"/>
          <p:cNvSpPr/>
          <p:nvPr/>
        </p:nvSpPr>
        <p:spPr>
          <a:xfrm>
            <a:off x="2125209" y="11374639"/>
            <a:ext cx="20133581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61473" indent="-561473" algn="l">
              <a:buClr>
                <a:srgbClr val="5C86B9"/>
              </a:buClr>
              <a:buSzPct val="70000"/>
              <a:buFont typeface="Zapf Dingbats"/>
              <a:buChar char="✤"/>
            </a:pPr>
            <a:r>
              <a:t>On the 85 datasets, WEASEL is as accurate as state-of-the-art classifiers but has orders of magnitude lower prediction times.</a:t>
            </a:r>
          </a:p>
          <a:p>
            <a:pPr marL="561473" indent="-561473" algn="l">
              <a:buClr>
                <a:srgbClr val="5C86B9"/>
              </a:buClr>
              <a:buSzPct val="70000"/>
              <a:buFont typeface="Zapf Dingbats"/>
              <a:buChar char="✤"/>
            </a:pPr>
            <a:r>
              <a:t>The same is true for train times (not shown here)</a:t>
            </a:r>
          </a:p>
        </p:txBody>
      </p:sp>
      <p:pic>
        <p:nvPicPr>
          <p:cNvPr id="265" name="walltime_predict_new3.pdf"/>
          <p:cNvPicPr>
            <a:picLocks noChangeAspect="1"/>
          </p:cNvPicPr>
          <p:nvPr/>
        </p:nvPicPr>
        <p:blipFill>
          <a:blip r:embed="rId3">
            <a:extLst/>
          </a:blip>
          <a:srcRect l="0" t="16158" r="0" b="0"/>
          <a:stretch>
            <a:fillRect/>
          </a:stretch>
        </p:blipFill>
        <p:spPr>
          <a:xfrm>
            <a:off x="647855" y="1576579"/>
            <a:ext cx="21326259" cy="9343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Num" sz="quarter" idx="2"/>
          </p:nvPr>
        </p:nvSpPr>
        <p:spPr>
          <a:xfrm>
            <a:off x="23081961" y="12713367"/>
            <a:ext cx="6889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0" name="Shape 270"/>
          <p:cNvSpPr/>
          <p:nvPr/>
        </p:nvSpPr>
        <p:spPr>
          <a:xfrm>
            <a:off x="1386682" y="11455683"/>
            <a:ext cx="18031373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61473" indent="-561473" algn="l">
              <a:buClr>
                <a:srgbClr val="5C86B9"/>
              </a:buClr>
              <a:buSzPct val="70000"/>
              <a:buFont typeface="Zapf Dingbats"/>
              <a:buChar char="✤"/>
            </a:pPr>
            <a:r>
              <a:t>When dividing the datasets into domains…</a:t>
            </a:r>
          </a:p>
          <a:p>
            <a:pPr lvl="1" marL="1069473" indent="-561473" algn="l">
              <a:buClr>
                <a:srgbClr val="5C86B9"/>
              </a:buClr>
              <a:buSzPct val="70000"/>
              <a:buFont typeface="Zapf Dingbats"/>
              <a:buChar char="✤"/>
            </a:pPr>
            <a:r>
              <a:t>WEASEL performs accurate independent of the dataset domain. </a:t>
            </a:r>
          </a:p>
          <a:p>
            <a:pPr lvl="1" marL="1069473" indent="-561473" algn="l">
              <a:buClr>
                <a:srgbClr val="5C86B9"/>
              </a:buClr>
              <a:buSzPct val="70000"/>
              <a:buFont typeface="Zapf Dingbats"/>
              <a:buChar char="✤"/>
            </a:pPr>
            <a:r>
              <a:t>It has 36 out of 85 wins when compared to the other core classifiers.</a:t>
            </a:r>
          </a:p>
        </p:txBody>
      </p:sp>
      <p:pic>
        <p:nvPicPr>
          <p:cNvPr id="271" name="ir_mine_vs_all_Type_peak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981" y="73161"/>
            <a:ext cx="22873972" cy="11207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xfrm>
            <a:off x="3548062" y="3333353"/>
            <a:ext cx="17162862" cy="9757569"/>
          </a:xfrm>
          <a:prstGeom prst="rect">
            <a:avLst/>
          </a:prstGeom>
        </p:spPr>
        <p:txBody>
          <a:bodyPr/>
          <a:lstStyle/>
          <a:p>
            <a:pPr/>
            <a:r>
              <a:t>Highly accurate classifiers perform extensive training and have high test times.</a:t>
            </a:r>
          </a:p>
          <a:p>
            <a:pPr/>
            <a:r>
              <a:t>WEASEL builds a highly discriminative bag-of-patterns feature space using statistical feature selection, word co-occurrences, and a supervised symbolic representation. </a:t>
            </a:r>
          </a:p>
          <a:p>
            <a:pPr/>
            <a:r>
              <a:t>On the UCR datasets WEASEL is among the fastest and most accurate classifiers. Competitors are either much slower or much worse in accuracy.</a:t>
            </a:r>
          </a:p>
        </p:txBody>
      </p:sp>
      <p:sp>
        <p:nvSpPr>
          <p:cNvPr id="277" name="Shape 277"/>
          <p:cNvSpPr/>
          <p:nvPr>
            <p:ph type="sldNum" sz="quarter" idx="2"/>
          </p:nvPr>
        </p:nvSpPr>
        <p:spPr>
          <a:xfrm>
            <a:off x="23081961" y="12713367"/>
            <a:ext cx="6889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body" idx="13"/>
          </p:nvPr>
        </p:nvSpPr>
        <p:spPr>
          <a:xfrm>
            <a:off x="2528427" y="5235114"/>
            <a:ext cx="19327146" cy="6480176"/>
          </a:xfrm>
          <a:prstGeom prst="rect">
            <a:avLst/>
          </a:prstGeom>
        </p:spPr>
        <p:txBody>
          <a:bodyPr/>
          <a:lstStyle/>
          <a:p>
            <a:pPr>
              <a:defRPr sz="9500"/>
            </a:pPr>
            <a:r>
              <a:t>Thank you!</a:t>
            </a:r>
          </a:p>
          <a:p>
            <a:pPr>
              <a:defRPr sz="8000"/>
            </a:pPr>
          </a:p>
          <a:p>
            <a:pPr>
              <a:defRPr sz="5800"/>
            </a:pP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https://github.com/patrickzib/SFA</a:t>
            </a:r>
          </a:p>
        </p:txBody>
      </p:sp>
      <p:pic>
        <p:nvPicPr>
          <p:cNvPr id="280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25887" t="4606" r="25886" b="4109"/>
          <a:stretch>
            <a:fillRect/>
          </a:stretch>
        </p:blipFill>
        <p:spPr>
          <a:xfrm>
            <a:off x="3766948" y="8749824"/>
            <a:ext cx="1898651" cy="188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fill="norm" stroke="1" extrusionOk="0">
                <a:moveTo>
                  <a:pt x="10687" y="1"/>
                </a:moveTo>
                <a:cubicBezTo>
                  <a:pt x="10103" y="10"/>
                  <a:pt x="9514" y="72"/>
                  <a:pt x="8935" y="185"/>
                </a:cubicBezTo>
                <a:cubicBezTo>
                  <a:pt x="6318" y="699"/>
                  <a:pt x="4367" y="1744"/>
                  <a:pt x="2736" y="3509"/>
                </a:cubicBezTo>
                <a:cubicBezTo>
                  <a:pt x="573" y="5852"/>
                  <a:pt x="0" y="7418"/>
                  <a:pt x="0" y="10967"/>
                </a:cubicBezTo>
                <a:cubicBezTo>
                  <a:pt x="0" y="13675"/>
                  <a:pt x="93" y="14165"/>
                  <a:pt x="939" y="15834"/>
                </a:cubicBezTo>
                <a:cubicBezTo>
                  <a:pt x="1971" y="17869"/>
                  <a:pt x="3888" y="19744"/>
                  <a:pt x="5964" y="20750"/>
                </a:cubicBezTo>
                <a:cubicBezTo>
                  <a:pt x="6701" y="21106"/>
                  <a:pt x="7396" y="21407"/>
                  <a:pt x="7509" y="21415"/>
                </a:cubicBezTo>
                <a:cubicBezTo>
                  <a:pt x="7863" y="21443"/>
                  <a:pt x="8039" y="20626"/>
                  <a:pt x="7870" y="19742"/>
                </a:cubicBezTo>
                <a:cubicBezTo>
                  <a:pt x="7731" y="19015"/>
                  <a:pt x="7549" y="18892"/>
                  <a:pt x="6619" y="18892"/>
                </a:cubicBezTo>
                <a:cubicBezTo>
                  <a:pt x="5318" y="18892"/>
                  <a:pt x="3651" y="17501"/>
                  <a:pt x="4244" y="16908"/>
                </a:cubicBezTo>
                <a:cubicBezTo>
                  <a:pt x="4502" y="16651"/>
                  <a:pt x="4795" y="16743"/>
                  <a:pt x="5337" y="17250"/>
                </a:cubicBezTo>
                <a:cubicBezTo>
                  <a:pt x="6466" y="18309"/>
                  <a:pt x="7553" y="18158"/>
                  <a:pt x="8141" y="16864"/>
                </a:cubicBezTo>
                <a:lnTo>
                  <a:pt x="8628" y="15789"/>
                </a:lnTo>
                <a:lnTo>
                  <a:pt x="7567" y="15618"/>
                </a:lnTo>
                <a:cubicBezTo>
                  <a:pt x="5244" y="15241"/>
                  <a:pt x="3641" y="13185"/>
                  <a:pt x="3662" y="10603"/>
                </a:cubicBezTo>
                <a:cubicBezTo>
                  <a:pt x="3668" y="9844"/>
                  <a:pt x="3877" y="8866"/>
                  <a:pt x="4127" y="8430"/>
                </a:cubicBezTo>
                <a:cubicBezTo>
                  <a:pt x="4377" y="7994"/>
                  <a:pt x="4590" y="6956"/>
                  <a:pt x="4596" y="6123"/>
                </a:cubicBezTo>
                <a:cubicBezTo>
                  <a:pt x="4610" y="4309"/>
                  <a:pt x="5001" y="4064"/>
                  <a:pt x="6714" y="4796"/>
                </a:cubicBezTo>
                <a:cubicBezTo>
                  <a:pt x="8398" y="5515"/>
                  <a:pt x="13203" y="5515"/>
                  <a:pt x="14886" y="4796"/>
                </a:cubicBezTo>
                <a:cubicBezTo>
                  <a:pt x="16599" y="4064"/>
                  <a:pt x="16990" y="4309"/>
                  <a:pt x="17004" y="6123"/>
                </a:cubicBezTo>
                <a:cubicBezTo>
                  <a:pt x="17010" y="6956"/>
                  <a:pt x="17219" y="7994"/>
                  <a:pt x="17469" y="8430"/>
                </a:cubicBezTo>
                <a:cubicBezTo>
                  <a:pt x="18970" y="11051"/>
                  <a:pt x="17055" y="15133"/>
                  <a:pt x="14105" y="15604"/>
                </a:cubicBezTo>
                <a:cubicBezTo>
                  <a:pt x="13200" y="15749"/>
                  <a:pt x="12923" y="15911"/>
                  <a:pt x="13161" y="16148"/>
                </a:cubicBezTo>
                <a:cubicBezTo>
                  <a:pt x="13347" y="16334"/>
                  <a:pt x="13500" y="17517"/>
                  <a:pt x="13500" y="18780"/>
                </a:cubicBezTo>
                <a:cubicBezTo>
                  <a:pt x="13500" y="20042"/>
                  <a:pt x="13636" y="21160"/>
                  <a:pt x="13803" y="21262"/>
                </a:cubicBezTo>
                <a:cubicBezTo>
                  <a:pt x="14249" y="21538"/>
                  <a:pt x="16742" y="20281"/>
                  <a:pt x="18173" y="19058"/>
                </a:cubicBezTo>
                <a:cubicBezTo>
                  <a:pt x="18860" y="18471"/>
                  <a:pt x="19913" y="17085"/>
                  <a:pt x="20512" y="15982"/>
                </a:cubicBezTo>
                <a:cubicBezTo>
                  <a:pt x="21535" y="14098"/>
                  <a:pt x="21600" y="13796"/>
                  <a:pt x="21600" y="10967"/>
                </a:cubicBezTo>
                <a:cubicBezTo>
                  <a:pt x="21600" y="8318"/>
                  <a:pt x="21494" y="7741"/>
                  <a:pt x="20720" y="6168"/>
                </a:cubicBezTo>
                <a:cubicBezTo>
                  <a:pt x="18848" y="2364"/>
                  <a:pt x="14779" y="-62"/>
                  <a:pt x="10687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-165" sz="8280"/>
            </a:lvl1pPr>
          </a:lstStyle>
          <a:p>
            <a:pPr/>
            <a:r>
              <a:t>Univariate State-of-the-Art Classifiers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864393"/>
          <a:lstStyle/>
          <a:p>
            <a:pPr marL="472707" indent="-472707" defTabSz="397256">
              <a:spcBef>
                <a:spcPts val="2800"/>
              </a:spcBef>
              <a:defRPr sz="3536"/>
            </a:pPr>
            <a:r>
              <a:t>Whole Series</a:t>
            </a:r>
          </a:p>
          <a:p>
            <a:pPr lvl="1" marL="818147" indent="-472707" defTabSz="397256">
              <a:spcBef>
                <a:spcPts val="2800"/>
              </a:spcBef>
              <a:defRPr sz="3536"/>
            </a:pPr>
            <a:r>
              <a:t>1-NN Dynamic Time Warping</a:t>
            </a:r>
          </a:p>
          <a:p>
            <a:pPr lvl="1" marL="818147" indent="-472707" defTabSz="397256">
              <a:spcBef>
                <a:spcPts val="2800"/>
              </a:spcBef>
              <a:defRPr sz="3536"/>
            </a:pPr>
            <a:r>
              <a:t>1-NN Euclidean Distance</a:t>
            </a:r>
          </a:p>
          <a:p>
            <a:pPr marL="472707" indent="-472707" defTabSz="397256">
              <a:spcBef>
                <a:spcPts val="2800"/>
              </a:spcBef>
              <a:defRPr sz="3536"/>
            </a:pPr>
            <a:r>
              <a:t>Shapelet-based</a:t>
            </a:r>
          </a:p>
          <a:p>
            <a:pPr lvl="1" marL="818147" indent="-472707" defTabSz="397256">
              <a:spcBef>
                <a:spcPts val="2800"/>
              </a:spcBef>
              <a:defRPr sz="3536"/>
            </a:pPr>
            <a:r>
              <a:t>Fast Shapelets (FS)</a:t>
            </a:r>
          </a:p>
          <a:p>
            <a:pPr lvl="1" marL="818147" indent="-472707" defTabSz="397256">
              <a:spcBef>
                <a:spcPts val="2800"/>
              </a:spcBef>
              <a:defRPr sz="3536"/>
            </a:pPr>
            <a:r>
              <a:t>Learning Shapelets (LS)</a:t>
            </a:r>
          </a:p>
          <a:p>
            <a:pPr lvl="1" marL="818147" indent="-472707" defTabSz="397256">
              <a:spcBef>
                <a:spcPts val="2800"/>
              </a:spcBef>
              <a:defRPr sz="3536"/>
            </a:pPr>
            <a:r>
              <a:t>Shapelet Transform (ST)</a:t>
            </a:r>
          </a:p>
          <a:p>
            <a:pPr marL="472707" indent="-472707" defTabSz="397256">
              <a:spcBef>
                <a:spcPts val="2800"/>
              </a:spcBef>
              <a:defRPr sz="3536"/>
            </a:pPr>
            <a:r>
              <a:t>Ensembles of Core Classifiers</a:t>
            </a:r>
          </a:p>
          <a:p>
            <a:pPr lvl="1" marL="818147" indent="-472707" defTabSz="397256">
              <a:spcBef>
                <a:spcPts val="2800"/>
              </a:spcBef>
              <a:defRPr sz="3536"/>
            </a:pPr>
            <a:r>
              <a:t>Elastic Ensemble (EE PROP)</a:t>
            </a:r>
          </a:p>
          <a:p>
            <a:pPr lvl="1" marL="818147" indent="-472707" defTabSz="397256">
              <a:spcBef>
                <a:spcPts val="2800"/>
              </a:spcBef>
              <a:defRPr sz="3536"/>
            </a:pPr>
            <a:r>
              <a:t>Collective of Transformation Ensembles (COTE)</a:t>
            </a:r>
          </a:p>
          <a:p>
            <a:pPr marL="472707" indent="-472707" defTabSz="397256">
              <a:spcBef>
                <a:spcPts val="2800"/>
              </a:spcBef>
              <a:defRPr b="1" sz="3536"/>
            </a:pPr>
            <a:r>
              <a:t>Bag-of-Patterns / Bag-of-Features</a:t>
            </a:r>
          </a:p>
          <a:p>
            <a:pPr lvl="1" marL="818147" indent="-472707" defTabSz="397256">
              <a:spcBef>
                <a:spcPts val="2800"/>
              </a:spcBef>
              <a:defRPr sz="3536"/>
            </a:pPr>
            <a:r>
              <a:t>Bag of Patterns (BoP)</a:t>
            </a:r>
          </a:p>
          <a:p>
            <a:pPr lvl="1" marL="818147" indent="-472707" defTabSz="397256">
              <a:spcBef>
                <a:spcPts val="2800"/>
              </a:spcBef>
              <a:defRPr sz="3536"/>
            </a:pPr>
            <a:r>
              <a:t>SAX VSM</a:t>
            </a:r>
          </a:p>
          <a:p>
            <a:pPr lvl="1" marL="818147" indent="-472707" defTabSz="397256">
              <a:spcBef>
                <a:spcPts val="2800"/>
              </a:spcBef>
              <a:defRPr b="1" sz="3536"/>
            </a:pPr>
            <a:r>
              <a:rPr b="0"/>
              <a:t>Time Series Bag of Features (TSBF)</a:t>
            </a:r>
          </a:p>
          <a:p>
            <a:pPr lvl="1" marL="818147" indent="-472707" defTabSz="397256">
              <a:spcBef>
                <a:spcPts val="2800"/>
              </a:spcBef>
              <a:defRPr i="1" sz="3536"/>
            </a:pPr>
            <a:r>
              <a:t>Bag-Of-SFA-Symbols (BOSS)</a:t>
            </a:r>
          </a:p>
          <a:p>
            <a:pPr lvl="1" marL="818147" indent="-472707" defTabSz="397256">
              <a:spcBef>
                <a:spcPts val="2800"/>
              </a:spcBef>
              <a:defRPr i="1" sz="3536"/>
            </a:pPr>
            <a:r>
              <a:t>Bag-Of-SFA-Symbols in Vector Space (BOSS VS)</a:t>
            </a:r>
          </a:p>
          <a:p>
            <a:pPr lvl="1" marL="818147" indent="-472707" defTabSz="397256">
              <a:spcBef>
                <a:spcPts val="2800"/>
              </a:spcBef>
              <a:defRPr i="1" sz="3536"/>
            </a:pPr>
            <a:r>
              <a:t>Word ExtrAction for time SEries cLassification (WEASEL)</a:t>
            </a:r>
          </a:p>
          <a:p>
            <a:pPr marL="472707" indent="-472707" defTabSz="397256">
              <a:spcBef>
                <a:spcPts val="2800"/>
              </a:spcBef>
              <a:defRPr sz="3536"/>
            </a:pPr>
            <a:r>
              <a:t>Trends: Deep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Num" sz="quarter" idx="2"/>
          </p:nvPr>
        </p:nvSpPr>
        <p:spPr>
          <a:xfrm>
            <a:off x="23081961" y="12713367"/>
            <a:ext cx="6889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8" name="Shape 288"/>
          <p:cNvSpPr/>
          <p:nvPr/>
        </p:nvSpPr>
        <p:spPr>
          <a:xfrm>
            <a:off x="2849755" y="44664"/>
            <a:ext cx="19007763" cy="107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pc="-119" sz="6000">
                <a:solidFill>
                  <a:schemeClr val="accent1">
                    <a:hueOff val="54751"/>
                    <a:satOff val="-1697"/>
                    <a:lumOff val="-18038"/>
                  </a:schemeClr>
                </a:solidFill>
                <a:latin typeface="+mn-lt"/>
                <a:ea typeface="+mn-ea"/>
                <a:cs typeface="+mn-cs"/>
                <a:sym typeface="Didot"/>
              </a:defRPr>
            </a:lvl1pPr>
          </a:lstStyle>
          <a:p>
            <a:pPr/>
            <a:r>
              <a:t>Trade-off between Accuracy and Runtime</a:t>
            </a:r>
          </a:p>
        </p:txBody>
      </p:sp>
      <p:pic>
        <p:nvPicPr>
          <p:cNvPr id="289" name="walltime_train_new3.pdf"/>
          <p:cNvPicPr>
            <a:picLocks noChangeAspect="1"/>
          </p:cNvPicPr>
          <p:nvPr/>
        </p:nvPicPr>
        <p:blipFill>
          <a:blip r:embed="rId3">
            <a:extLst/>
          </a:blip>
          <a:srcRect l="0" t="16554" r="0" b="0"/>
          <a:stretch>
            <a:fillRect/>
          </a:stretch>
        </p:blipFill>
        <p:spPr>
          <a:xfrm>
            <a:off x="916582" y="1687307"/>
            <a:ext cx="22550826" cy="983288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2125209" y="12085839"/>
            <a:ext cx="20133581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61473" indent="-561473" algn="l">
              <a:buClr>
                <a:srgbClr val="5C86B9"/>
              </a:buClr>
              <a:buSzPct val="70000"/>
              <a:buFont typeface="Zapf Dingbats"/>
              <a:buChar char="✤"/>
            </a:lvl1pPr>
          </a:lstStyle>
          <a:p>
            <a:pPr/>
            <a:r>
              <a:t>Weasel is as accurate as state-of-the-art classifiers but orders of magnitude faster.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classes-plot.pdf"/>
          <p:cNvPicPr>
            <a:picLocks noChangeAspect="1"/>
          </p:cNvPicPr>
          <p:nvPr/>
        </p:nvPicPr>
        <p:blipFill>
          <a:blip r:embed="rId3">
            <a:extLst/>
          </a:blip>
          <a:srcRect l="1452" t="1236" r="1453" b="1209"/>
          <a:stretch>
            <a:fillRect/>
          </a:stretch>
        </p:blipFill>
        <p:spPr>
          <a:xfrm>
            <a:off x="12825014" y="29987"/>
            <a:ext cx="11326417" cy="13656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0" fill="norm" stroke="1" extrusionOk="0">
                <a:moveTo>
                  <a:pt x="19149" y="1"/>
                </a:moveTo>
                <a:cubicBezTo>
                  <a:pt x="19128" y="4"/>
                  <a:pt x="19098" y="25"/>
                  <a:pt x="19047" y="65"/>
                </a:cubicBezTo>
                <a:cubicBezTo>
                  <a:pt x="18980" y="117"/>
                  <a:pt x="18921" y="137"/>
                  <a:pt x="18904" y="114"/>
                </a:cubicBezTo>
                <a:cubicBezTo>
                  <a:pt x="18888" y="93"/>
                  <a:pt x="18768" y="82"/>
                  <a:pt x="18634" y="90"/>
                </a:cubicBezTo>
                <a:cubicBezTo>
                  <a:pt x="18469" y="100"/>
                  <a:pt x="18358" y="87"/>
                  <a:pt x="18285" y="47"/>
                </a:cubicBezTo>
                <a:cubicBezTo>
                  <a:pt x="18192" y="-4"/>
                  <a:pt x="18167" y="-5"/>
                  <a:pt x="18100" y="43"/>
                </a:cubicBezTo>
                <a:cubicBezTo>
                  <a:pt x="18043" y="83"/>
                  <a:pt x="17907" y="95"/>
                  <a:pt x="17562" y="88"/>
                </a:cubicBezTo>
                <a:cubicBezTo>
                  <a:pt x="17304" y="83"/>
                  <a:pt x="17075" y="96"/>
                  <a:pt x="17043" y="118"/>
                </a:cubicBezTo>
                <a:cubicBezTo>
                  <a:pt x="17003" y="145"/>
                  <a:pt x="16978" y="138"/>
                  <a:pt x="16957" y="94"/>
                </a:cubicBezTo>
                <a:cubicBezTo>
                  <a:pt x="16913" y="-1"/>
                  <a:pt x="16875" y="19"/>
                  <a:pt x="16788" y="186"/>
                </a:cubicBezTo>
                <a:lnTo>
                  <a:pt x="16708" y="339"/>
                </a:lnTo>
                <a:lnTo>
                  <a:pt x="15647" y="339"/>
                </a:lnTo>
                <a:lnTo>
                  <a:pt x="14585" y="339"/>
                </a:lnTo>
                <a:lnTo>
                  <a:pt x="14585" y="2769"/>
                </a:lnTo>
                <a:lnTo>
                  <a:pt x="14585" y="5199"/>
                </a:lnTo>
                <a:lnTo>
                  <a:pt x="18093" y="5199"/>
                </a:lnTo>
                <a:lnTo>
                  <a:pt x="21600" y="5199"/>
                </a:lnTo>
                <a:lnTo>
                  <a:pt x="21600" y="2769"/>
                </a:lnTo>
                <a:lnTo>
                  <a:pt x="21600" y="339"/>
                </a:lnTo>
                <a:lnTo>
                  <a:pt x="20496" y="339"/>
                </a:lnTo>
                <a:cubicBezTo>
                  <a:pt x="19490" y="339"/>
                  <a:pt x="19240" y="317"/>
                  <a:pt x="19384" y="243"/>
                </a:cubicBezTo>
                <a:cubicBezTo>
                  <a:pt x="19410" y="230"/>
                  <a:pt x="19431" y="184"/>
                  <a:pt x="19431" y="140"/>
                </a:cubicBezTo>
                <a:cubicBezTo>
                  <a:pt x="19431" y="80"/>
                  <a:pt x="19409" y="67"/>
                  <a:pt x="19339" y="82"/>
                </a:cubicBezTo>
                <a:cubicBezTo>
                  <a:pt x="19281" y="95"/>
                  <a:pt x="19230" y="78"/>
                  <a:pt x="19204" y="39"/>
                </a:cubicBezTo>
                <a:cubicBezTo>
                  <a:pt x="19185" y="10"/>
                  <a:pt x="19171" y="-3"/>
                  <a:pt x="19149" y="1"/>
                </a:cubicBezTo>
                <a:close/>
                <a:moveTo>
                  <a:pt x="2099" y="8"/>
                </a:moveTo>
                <a:cubicBezTo>
                  <a:pt x="2010" y="12"/>
                  <a:pt x="1994" y="29"/>
                  <a:pt x="2014" y="96"/>
                </a:cubicBezTo>
                <a:cubicBezTo>
                  <a:pt x="2028" y="141"/>
                  <a:pt x="2015" y="215"/>
                  <a:pt x="1987" y="259"/>
                </a:cubicBezTo>
                <a:cubicBezTo>
                  <a:pt x="1937" y="336"/>
                  <a:pt x="1902" y="339"/>
                  <a:pt x="967" y="339"/>
                </a:cubicBezTo>
                <a:lnTo>
                  <a:pt x="0" y="339"/>
                </a:lnTo>
                <a:lnTo>
                  <a:pt x="0" y="2769"/>
                </a:lnTo>
                <a:lnTo>
                  <a:pt x="0" y="5199"/>
                </a:lnTo>
                <a:lnTo>
                  <a:pt x="3508" y="5199"/>
                </a:lnTo>
                <a:lnTo>
                  <a:pt x="7015" y="5199"/>
                </a:lnTo>
                <a:lnTo>
                  <a:pt x="7015" y="2769"/>
                </a:lnTo>
                <a:lnTo>
                  <a:pt x="7015" y="339"/>
                </a:lnTo>
                <a:lnTo>
                  <a:pt x="6025" y="339"/>
                </a:lnTo>
                <a:cubicBezTo>
                  <a:pt x="5071" y="339"/>
                  <a:pt x="5032" y="336"/>
                  <a:pt x="4983" y="260"/>
                </a:cubicBezTo>
                <a:cubicBezTo>
                  <a:pt x="4947" y="204"/>
                  <a:pt x="4946" y="166"/>
                  <a:pt x="4981" y="132"/>
                </a:cubicBezTo>
                <a:cubicBezTo>
                  <a:pt x="5020" y="92"/>
                  <a:pt x="4959" y="84"/>
                  <a:pt x="4673" y="89"/>
                </a:cubicBezTo>
                <a:cubicBezTo>
                  <a:pt x="4476" y="92"/>
                  <a:pt x="4279" y="80"/>
                  <a:pt x="4234" y="62"/>
                </a:cubicBezTo>
                <a:cubicBezTo>
                  <a:pt x="4189" y="44"/>
                  <a:pt x="4127" y="42"/>
                  <a:pt x="4096" y="58"/>
                </a:cubicBezTo>
                <a:cubicBezTo>
                  <a:pt x="3993" y="110"/>
                  <a:pt x="3535" y="100"/>
                  <a:pt x="3454" y="43"/>
                </a:cubicBezTo>
                <a:cubicBezTo>
                  <a:pt x="3394" y="1"/>
                  <a:pt x="3355" y="-2"/>
                  <a:pt x="3281" y="31"/>
                </a:cubicBezTo>
                <a:cubicBezTo>
                  <a:pt x="3168" y="81"/>
                  <a:pt x="3157" y="158"/>
                  <a:pt x="3254" y="224"/>
                </a:cubicBezTo>
                <a:cubicBezTo>
                  <a:pt x="3352" y="291"/>
                  <a:pt x="3296" y="339"/>
                  <a:pt x="3121" y="339"/>
                </a:cubicBezTo>
                <a:cubicBezTo>
                  <a:pt x="2941" y="339"/>
                  <a:pt x="2890" y="307"/>
                  <a:pt x="2959" y="238"/>
                </a:cubicBezTo>
                <a:cubicBezTo>
                  <a:pt x="2986" y="211"/>
                  <a:pt x="3000" y="167"/>
                  <a:pt x="2990" y="142"/>
                </a:cubicBezTo>
                <a:cubicBezTo>
                  <a:pt x="2968" y="87"/>
                  <a:pt x="2597" y="62"/>
                  <a:pt x="2559" y="113"/>
                </a:cubicBezTo>
                <a:cubicBezTo>
                  <a:pt x="2544" y="133"/>
                  <a:pt x="2495" y="131"/>
                  <a:pt x="2442" y="107"/>
                </a:cubicBezTo>
                <a:cubicBezTo>
                  <a:pt x="2393" y="85"/>
                  <a:pt x="2331" y="78"/>
                  <a:pt x="2306" y="91"/>
                </a:cubicBezTo>
                <a:cubicBezTo>
                  <a:pt x="2281" y="104"/>
                  <a:pt x="2249" y="89"/>
                  <a:pt x="2235" y="58"/>
                </a:cubicBezTo>
                <a:cubicBezTo>
                  <a:pt x="2221" y="28"/>
                  <a:pt x="2159" y="5"/>
                  <a:pt x="2099" y="8"/>
                </a:cubicBezTo>
                <a:close/>
                <a:moveTo>
                  <a:pt x="9505" y="9"/>
                </a:moveTo>
                <a:cubicBezTo>
                  <a:pt x="9361" y="13"/>
                  <a:pt x="9329" y="26"/>
                  <a:pt x="9348" y="75"/>
                </a:cubicBezTo>
                <a:cubicBezTo>
                  <a:pt x="9361" y="109"/>
                  <a:pt x="9351" y="183"/>
                  <a:pt x="9325" y="238"/>
                </a:cubicBezTo>
                <a:lnTo>
                  <a:pt x="9279" y="339"/>
                </a:lnTo>
                <a:lnTo>
                  <a:pt x="8286" y="339"/>
                </a:lnTo>
                <a:lnTo>
                  <a:pt x="7292" y="339"/>
                </a:lnTo>
                <a:lnTo>
                  <a:pt x="7292" y="2769"/>
                </a:lnTo>
                <a:lnTo>
                  <a:pt x="7292" y="5199"/>
                </a:lnTo>
                <a:lnTo>
                  <a:pt x="10800" y="5199"/>
                </a:lnTo>
                <a:lnTo>
                  <a:pt x="14308" y="5199"/>
                </a:lnTo>
                <a:lnTo>
                  <a:pt x="14308" y="2769"/>
                </a:lnTo>
                <a:lnTo>
                  <a:pt x="14308" y="339"/>
                </a:lnTo>
                <a:lnTo>
                  <a:pt x="13294" y="339"/>
                </a:lnTo>
                <a:cubicBezTo>
                  <a:pt x="12317" y="339"/>
                  <a:pt x="12278" y="336"/>
                  <a:pt x="12229" y="260"/>
                </a:cubicBezTo>
                <a:cubicBezTo>
                  <a:pt x="12193" y="204"/>
                  <a:pt x="12193" y="166"/>
                  <a:pt x="12228" y="132"/>
                </a:cubicBezTo>
                <a:cubicBezTo>
                  <a:pt x="12267" y="92"/>
                  <a:pt x="12205" y="84"/>
                  <a:pt x="11919" y="89"/>
                </a:cubicBezTo>
                <a:cubicBezTo>
                  <a:pt x="11722" y="92"/>
                  <a:pt x="11525" y="80"/>
                  <a:pt x="11480" y="62"/>
                </a:cubicBezTo>
                <a:cubicBezTo>
                  <a:pt x="11435" y="44"/>
                  <a:pt x="11373" y="42"/>
                  <a:pt x="11342" y="58"/>
                </a:cubicBezTo>
                <a:cubicBezTo>
                  <a:pt x="11239" y="110"/>
                  <a:pt x="10781" y="100"/>
                  <a:pt x="10700" y="43"/>
                </a:cubicBezTo>
                <a:cubicBezTo>
                  <a:pt x="10641" y="1"/>
                  <a:pt x="10601" y="-2"/>
                  <a:pt x="10527" y="31"/>
                </a:cubicBezTo>
                <a:cubicBezTo>
                  <a:pt x="10411" y="82"/>
                  <a:pt x="10406" y="137"/>
                  <a:pt x="10507" y="229"/>
                </a:cubicBezTo>
                <a:cubicBezTo>
                  <a:pt x="10575" y="292"/>
                  <a:pt x="10575" y="301"/>
                  <a:pt x="10509" y="322"/>
                </a:cubicBezTo>
                <a:cubicBezTo>
                  <a:pt x="10378" y="364"/>
                  <a:pt x="10278" y="322"/>
                  <a:pt x="10231" y="205"/>
                </a:cubicBezTo>
                <a:cubicBezTo>
                  <a:pt x="10177" y="69"/>
                  <a:pt x="10055" y="-20"/>
                  <a:pt x="10008" y="43"/>
                </a:cubicBezTo>
                <a:cubicBezTo>
                  <a:pt x="9966" y="99"/>
                  <a:pt x="9733" y="104"/>
                  <a:pt x="9707" y="48"/>
                </a:cubicBezTo>
                <a:cubicBezTo>
                  <a:pt x="9696" y="23"/>
                  <a:pt x="9606" y="6"/>
                  <a:pt x="9505" y="9"/>
                </a:cubicBezTo>
                <a:close/>
                <a:moveTo>
                  <a:pt x="2421" y="5467"/>
                </a:moveTo>
                <a:cubicBezTo>
                  <a:pt x="2296" y="5467"/>
                  <a:pt x="2274" y="5479"/>
                  <a:pt x="2293" y="5540"/>
                </a:cubicBezTo>
                <a:cubicBezTo>
                  <a:pt x="2306" y="5580"/>
                  <a:pt x="2292" y="5648"/>
                  <a:pt x="2264" y="5693"/>
                </a:cubicBezTo>
                <a:cubicBezTo>
                  <a:pt x="2213" y="5771"/>
                  <a:pt x="2183" y="5774"/>
                  <a:pt x="1106" y="5774"/>
                </a:cubicBezTo>
                <a:lnTo>
                  <a:pt x="0" y="5774"/>
                </a:lnTo>
                <a:lnTo>
                  <a:pt x="0" y="8223"/>
                </a:lnTo>
                <a:lnTo>
                  <a:pt x="0" y="10672"/>
                </a:lnTo>
                <a:lnTo>
                  <a:pt x="3508" y="10672"/>
                </a:lnTo>
                <a:lnTo>
                  <a:pt x="7015" y="10672"/>
                </a:lnTo>
                <a:lnTo>
                  <a:pt x="7015" y="8223"/>
                </a:lnTo>
                <a:lnTo>
                  <a:pt x="7015" y="5775"/>
                </a:lnTo>
                <a:lnTo>
                  <a:pt x="5896" y="5765"/>
                </a:lnTo>
                <a:lnTo>
                  <a:pt x="4777" y="5754"/>
                </a:lnTo>
                <a:lnTo>
                  <a:pt x="4762" y="5649"/>
                </a:lnTo>
                <a:cubicBezTo>
                  <a:pt x="4744" y="5520"/>
                  <a:pt x="4693" y="5513"/>
                  <a:pt x="4051" y="5553"/>
                </a:cubicBezTo>
                <a:cubicBezTo>
                  <a:pt x="3877" y="5564"/>
                  <a:pt x="3756" y="5553"/>
                  <a:pt x="3699" y="5520"/>
                </a:cubicBezTo>
                <a:cubicBezTo>
                  <a:pt x="3651" y="5493"/>
                  <a:pt x="3600" y="5480"/>
                  <a:pt x="3584" y="5493"/>
                </a:cubicBezTo>
                <a:cubicBezTo>
                  <a:pt x="3556" y="5516"/>
                  <a:pt x="3302" y="5546"/>
                  <a:pt x="3093" y="5550"/>
                </a:cubicBezTo>
                <a:cubicBezTo>
                  <a:pt x="3029" y="5551"/>
                  <a:pt x="2953" y="5568"/>
                  <a:pt x="2924" y="5588"/>
                </a:cubicBezTo>
                <a:cubicBezTo>
                  <a:pt x="2890" y="5611"/>
                  <a:pt x="2859" y="5610"/>
                  <a:pt x="2840" y="5584"/>
                </a:cubicBezTo>
                <a:cubicBezTo>
                  <a:pt x="2789" y="5517"/>
                  <a:pt x="2689" y="5539"/>
                  <a:pt x="2663" y="5624"/>
                </a:cubicBezTo>
                <a:cubicBezTo>
                  <a:pt x="2628" y="5735"/>
                  <a:pt x="2524" y="5674"/>
                  <a:pt x="2551" y="5558"/>
                </a:cubicBezTo>
                <a:cubicBezTo>
                  <a:pt x="2569" y="5477"/>
                  <a:pt x="2555" y="5467"/>
                  <a:pt x="2421" y="5467"/>
                </a:cubicBezTo>
                <a:close/>
                <a:moveTo>
                  <a:pt x="17439" y="5467"/>
                </a:moveTo>
                <a:cubicBezTo>
                  <a:pt x="17415" y="5467"/>
                  <a:pt x="17408" y="5485"/>
                  <a:pt x="17424" y="5506"/>
                </a:cubicBezTo>
                <a:cubicBezTo>
                  <a:pt x="17473" y="5572"/>
                  <a:pt x="17399" y="5629"/>
                  <a:pt x="17328" y="5580"/>
                </a:cubicBezTo>
                <a:cubicBezTo>
                  <a:pt x="17292" y="5555"/>
                  <a:pt x="17231" y="5545"/>
                  <a:pt x="17191" y="5558"/>
                </a:cubicBezTo>
                <a:cubicBezTo>
                  <a:pt x="17150" y="5571"/>
                  <a:pt x="17109" y="5556"/>
                  <a:pt x="17093" y="5522"/>
                </a:cubicBezTo>
                <a:cubicBezTo>
                  <a:pt x="17069" y="5470"/>
                  <a:pt x="17058" y="5470"/>
                  <a:pt x="16988" y="5522"/>
                </a:cubicBezTo>
                <a:cubicBezTo>
                  <a:pt x="16919" y="5574"/>
                  <a:pt x="16900" y="5574"/>
                  <a:pt x="16809" y="5521"/>
                </a:cubicBezTo>
                <a:cubicBezTo>
                  <a:pt x="16753" y="5489"/>
                  <a:pt x="16640" y="5468"/>
                  <a:pt x="16558" y="5474"/>
                </a:cubicBezTo>
                <a:cubicBezTo>
                  <a:pt x="16442" y="5484"/>
                  <a:pt x="16407" y="5505"/>
                  <a:pt x="16403" y="5569"/>
                </a:cubicBezTo>
                <a:cubicBezTo>
                  <a:pt x="16390" y="5777"/>
                  <a:pt x="16409" y="5774"/>
                  <a:pt x="15463" y="5774"/>
                </a:cubicBezTo>
                <a:lnTo>
                  <a:pt x="14585" y="5774"/>
                </a:lnTo>
                <a:lnTo>
                  <a:pt x="14585" y="8223"/>
                </a:lnTo>
                <a:lnTo>
                  <a:pt x="14585" y="10672"/>
                </a:lnTo>
                <a:lnTo>
                  <a:pt x="18093" y="10672"/>
                </a:lnTo>
                <a:lnTo>
                  <a:pt x="21600" y="10672"/>
                </a:lnTo>
                <a:lnTo>
                  <a:pt x="21600" y="8223"/>
                </a:lnTo>
                <a:lnTo>
                  <a:pt x="21600" y="5774"/>
                </a:lnTo>
                <a:lnTo>
                  <a:pt x="20702" y="5774"/>
                </a:lnTo>
                <a:cubicBezTo>
                  <a:pt x="19847" y="5774"/>
                  <a:pt x="19801" y="5769"/>
                  <a:pt x="19754" y="5696"/>
                </a:cubicBezTo>
                <a:cubicBezTo>
                  <a:pt x="19727" y="5653"/>
                  <a:pt x="19717" y="5601"/>
                  <a:pt x="19734" y="5579"/>
                </a:cubicBezTo>
                <a:cubicBezTo>
                  <a:pt x="19754" y="5552"/>
                  <a:pt x="19650" y="5541"/>
                  <a:pt x="19419" y="5547"/>
                </a:cubicBezTo>
                <a:cubicBezTo>
                  <a:pt x="19230" y="5551"/>
                  <a:pt x="19051" y="5543"/>
                  <a:pt x="19022" y="5528"/>
                </a:cubicBezTo>
                <a:cubicBezTo>
                  <a:pt x="18993" y="5513"/>
                  <a:pt x="18933" y="5510"/>
                  <a:pt x="18888" y="5522"/>
                </a:cubicBezTo>
                <a:cubicBezTo>
                  <a:pt x="18710" y="5569"/>
                  <a:pt x="18273" y="5561"/>
                  <a:pt x="18235" y="5510"/>
                </a:cubicBezTo>
                <a:cubicBezTo>
                  <a:pt x="18214" y="5482"/>
                  <a:pt x="18158" y="5466"/>
                  <a:pt x="18110" y="5474"/>
                </a:cubicBezTo>
                <a:cubicBezTo>
                  <a:pt x="18046" y="5484"/>
                  <a:pt x="18023" y="5522"/>
                  <a:pt x="18021" y="5619"/>
                </a:cubicBezTo>
                <a:cubicBezTo>
                  <a:pt x="18019" y="5693"/>
                  <a:pt x="17992" y="5757"/>
                  <a:pt x="17956" y="5767"/>
                </a:cubicBezTo>
                <a:cubicBezTo>
                  <a:pt x="17875" y="5789"/>
                  <a:pt x="17770" y="5669"/>
                  <a:pt x="17770" y="5555"/>
                </a:cubicBezTo>
                <a:cubicBezTo>
                  <a:pt x="17770" y="5468"/>
                  <a:pt x="17766" y="5467"/>
                  <a:pt x="17654" y="5528"/>
                </a:cubicBezTo>
                <a:cubicBezTo>
                  <a:pt x="17549" y="5585"/>
                  <a:pt x="17538" y="5585"/>
                  <a:pt x="17511" y="5529"/>
                </a:cubicBezTo>
                <a:cubicBezTo>
                  <a:pt x="17496" y="5495"/>
                  <a:pt x="17463" y="5467"/>
                  <a:pt x="17439" y="5467"/>
                </a:cubicBezTo>
                <a:close/>
                <a:moveTo>
                  <a:pt x="9625" y="5469"/>
                </a:moveTo>
                <a:cubicBezTo>
                  <a:pt x="9587" y="5474"/>
                  <a:pt x="9572" y="5498"/>
                  <a:pt x="9586" y="5540"/>
                </a:cubicBezTo>
                <a:cubicBezTo>
                  <a:pt x="9598" y="5580"/>
                  <a:pt x="9585" y="5648"/>
                  <a:pt x="9557" y="5693"/>
                </a:cubicBezTo>
                <a:cubicBezTo>
                  <a:pt x="9506" y="5771"/>
                  <a:pt x="9476" y="5774"/>
                  <a:pt x="8399" y="5774"/>
                </a:cubicBezTo>
                <a:lnTo>
                  <a:pt x="7292" y="5774"/>
                </a:lnTo>
                <a:lnTo>
                  <a:pt x="7292" y="8223"/>
                </a:lnTo>
                <a:lnTo>
                  <a:pt x="7292" y="10672"/>
                </a:lnTo>
                <a:lnTo>
                  <a:pt x="10800" y="10672"/>
                </a:lnTo>
                <a:lnTo>
                  <a:pt x="14308" y="10672"/>
                </a:lnTo>
                <a:lnTo>
                  <a:pt x="14308" y="8223"/>
                </a:lnTo>
                <a:lnTo>
                  <a:pt x="14308" y="5775"/>
                </a:lnTo>
                <a:lnTo>
                  <a:pt x="13212" y="5765"/>
                </a:lnTo>
                <a:lnTo>
                  <a:pt x="12116" y="5754"/>
                </a:lnTo>
                <a:lnTo>
                  <a:pt x="12101" y="5649"/>
                </a:lnTo>
                <a:cubicBezTo>
                  <a:pt x="12088" y="5559"/>
                  <a:pt x="12067" y="5544"/>
                  <a:pt x="11955" y="5551"/>
                </a:cubicBezTo>
                <a:cubicBezTo>
                  <a:pt x="11883" y="5556"/>
                  <a:pt x="11792" y="5537"/>
                  <a:pt x="11751" y="5509"/>
                </a:cubicBezTo>
                <a:cubicBezTo>
                  <a:pt x="11695" y="5470"/>
                  <a:pt x="11662" y="5468"/>
                  <a:pt x="11612" y="5502"/>
                </a:cubicBezTo>
                <a:cubicBezTo>
                  <a:pt x="11523" y="5564"/>
                  <a:pt x="9935" y="5572"/>
                  <a:pt x="9798" y="5511"/>
                </a:cubicBezTo>
                <a:cubicBezTo>
                  <a:pt x="9722" y="5478"/>
                  <a:pt x="9663" y="5464"/>
                  <a:pt x="9625" y="5469"/>
                </a:cubicBezTo>
                <a:close/>
                <a:moveTo>
                  <a:pt x="1754" y="10940"/>
                </a:moveTo>
                <a:cubicBezTo>
                  <a:pt x="1689" y="10940"/>
                  <a:pt x="1668" y="10967"/>
                  <a:pt x="1671" y="11049"/>
                </a:cubicBezTo>
                <a:cubicBezTo>
                  <a:pt x="1673" y="11109"/>
                  <a:pt x="1660" y="11178"/>
                  <a:pt x="1642" y="11202"/>
                </a:cubicBezTo>
                <a:cubicBezTo>
                  <a:pt x="1620" y="11232"/>
                  <a:pt x="1360" y="11246"/>
                  <a:pt x="805" y="11246"/>
                </a:cubicBezTo>
                <a:lnTo>
                  <a:pt x="0" y="11246"/>
                </a:lnTo>
                <a:lnTo>
                  <a:pt x="0" y="13696"/>
                </a:lnTo>
                <a:lnTo>
                  <a:pt x="0" y="16145"/>
                </a:lnTo>
                <a:lnTo>
                  <a:pt x="3508" y="16145"/>
                </a:lnTo>
                <a:lnTo>
                  <a:pt x="7015" y="16145"/>
                </a:lnTo>
                <a:lnTo>
                  <a:pt x="7015" y="13697"/>
                </a:lnTo>
                <a:lnTo>
                  <a:pt x="7015" y="11248"/>
                </a:lnTo>
                <a:lnTo>
                  <a:pt x="6173" y="11237"/>
                </a:lnTo>
                <a:lnTo>
                  <a:pt x="5331" y="11227"/>
                </a:lnTo>
                <a:lnTo>
                  <a:pt x="5345" y="11125"/>
                </a:lnTo>
                <a:lnTo>
                  <a:pt x="5359" y="11024"/>
                </a:lnTo>
                <a:lnTo>
                  <a:pt x="4769" y="11019"/>
                </a:lnTo>
                <a:cubicBezTo>
                  <a:pt x="4444" y="11017"/>
                  <a:pt x="4159" y="10998"/>
                  <a:pt x="4134" y="10977"/>
                </a:cubicBezTo>
                <a:cubicBezTo>
                  <a:pt x="4063" y="10918"/>
                  <a:pt x="3890" y="10934"/>
                  <a:pt x="3858" y="11003"/>
                </a:cubicBezTo>
                <a:cubicBezTo>
                  <a:pt x="3842" y="11038"/>
                  <a:pt x="3861" y="11095"/>
                  <a:pt x="3899" y="11131"/>
                </a:cubicBezTo>
                <a:cubicBezTo>
                  <a:pt x="3983" y="11207"/>
                  <a:pt x="3949" y="11246"/>
                  <a:pt x="3799" y="11246"/>
                </a:cubicBezTo>
                <a:cubicBezTo>
                  <a:pt x="3689" y="11246"/>
                  <a:pt x="3638" y="11188"/>
                  <a:pt x="3628" y="11051"/>
                </a:cubicBezTo>
                <a:cubicBezTo>
                  <a:pt x="3623" y="10978"/>
                  <a:pt x="3590" y="10969"/>
                  <a:pt x="3467" y="11009"/>
                </a:cubicBezTo>
                <a:cubicBezTo>
                  <a:pt x="3432" y="11020"/>
                  <a:pt x="3365" y="11009"/>
                  <a:pt x="3319" y="10985"/>
                </a:cubicBezTo>
                <a:cubicBezTo>
                  <a:pt x="3265" y="10958"/>
                  <a:pt x="3225" y="10955"/>
                  <a:pt x="3207" y="10979"/>
                </a:cubicBezTo>
                <a:cubicBezTo>
                  <a:pt x="3169" y="11030"/>
                  <a:pt x="2921" y="11027"/>
                  <a:pt x="2882" y="10975"/>
                </a:cubicBezTo>
                <a:cubicBezTo>
                  <a:pt x="2860" y="10946"/>
                  <a:pt x="2837" y="10945"/>
                  <a:pt x="2802" y="10974"/>
                </a:cubicBezTo>
                <a:cubicBezTo>
                  <a:pt x="2768" y="11002"/>
                  <a:pt x="2735" y="11003"/>
                  <a:pt x="2696" y="10976"/>
                </a:cubicBezTo>
                <a:cubicBezTo>
                  <a:pt x="2657" y="10949"/>
                  <a:pt x="2629" y="10949"/>
                  <a:pt x="2609" y="10977"/>
                </a:cubicBezTo>
                <a:cubicBezTo>
                  <a:pt x="2570" y="11029"/>
                  <a:pt x="2092" y="11029"/>
                  <a:pt x="2053" y="10977"/>
                </a:cubicBezTo>
                <a:cubicBezTo>
                  <a:pt x="2032" y="10949"/>
                  <a:pt x="2004" y="10949"/>
                  <a:pt x="1962" y="10978"/>
                </a:cubicBezTo>
                <a:cubicBezTo>
                  <a:pt x="1920" y="11007"/>
                  <a:pt x="1892" y="11008"/>
                  <a:pt x="1871" y="10980"/>
                </a:cubicBezTo>
                <a:cubicBezTo>
                  <a:pt x="1855" y="10958"/>
                  <a:pt x="1802" y="10940"/>
                  <a:pt x="1754" y="10940"/>
                </a:cubicBezTo>
                <a:close/>
                <a:moveTo>
                  <a:pt x="8905" y="10940"/>
                </a:moveTo>
                <a:cubicBezTo>
                  <a:pt x="8884" y="10940"/>
                  <a:pt x="8896" y="10998"/>
                  <a:pt x="8932" y="11069"/>
                </a:cubicBezTo>
                <a:cubicBezTo>
                  <a:pt x="8967" y="11140"/>
                  <a:pt x="8983" y="11209"/>
                  <a:pt x="8967" y="11222"/>
                </a:cubicBezTo>
                <a:cubicBezTo>
                  <a:pt x="8951" y="11236"/>
                  <a:pt x="8568" y="11246"/>
                  <a:pt x="8116" y="11246"/>
                </a:cubicBezTo>
                <a:lnTo>
                  <a:pt x="7292" y="11246"/>
                </a:lnTo>
                <a:lnTo>
                  <a:pt x="7292" y="13696"/>
                </a:lnTo>
                <a:lnTo>
                  <a:pt x="7292" y="16145"/>
                </a:lnTo>
                <a:lnTo>
                  <a:pt x="10800" y="16145"/>
                </a:lnTo>
                <a:lnTo>
                  <a:pt x="14308" y="16145"/>
                </a:lnTo>
                <a:lnTo>
                  <a:pt x="14308" y="13697"/>
                </a:lnTo>
                <a:lnTo>
                  <a:pt x="14308" y="11248"/>
                </a:lnTo>
                <a:lnTo>
                  <a:pt x="13535" y="11237"/>
                </a:lnTo>
                <a:lnTo>
                  <a:pt x="12761" y="11227"/>
                </a:lnTo>
                <a:lnTo>
                  <a:pt x="12747" y="11122"/>
                </a:lnTo>
                <a:cubicBezTo>
                  <a:pt x="12732" y="11017"/>
                  <a:pt x="12732" y="11017"/>
                  <a:pt x="12369" y="11017"/>
                </a:cubicBezTo>
                <a:cubicBezTo>
                  <a:pt x="12166" y="11017"/>
                  <a:pt x="11993" y="10999"/>
                  <a:pt x="11976" y="10977"/>
                </a:cubicBezTo>
                <a:cubicBezTo>
                  <a:pt x="11955" y="10949"/>
                  <a:pt x="11925" y="10950"/>
                  <a:pt x="11880" y="10981"/>
                </a:cubicBezTo>
                <a:cubicBezTo>
                  <a:pt x="11831" y="11015"/>
                  <a:pt x="11800" y="11015"/>
                  <a:pt x="11750" y="10981"/>
                </a:cubicBezTo>
                <a:cubicBezTo>
                  <a:pt x="11706" y="10950"/>
                  <a:pt x="11676" y="10949"/>
                  <a:pt x="11656" y="10977"/>
                </a:cubicBezTo>
                <a:cubicBezTo>
                  <a:pt x="11615" y="11031"/>
                  <a:pt x="11465" y="11027"/>
                  <a:pt x="11354" y="10970"/>
                </a:cubicBezTo>
                <a:cubicBezTo>
                  <a:pt x="11278" y="10930"/>
                  <a:pt x="11253" y="10935"/>
                  <a:pt x="11197" y="10998"/>
                </a:cubicBezTo>
                <a:cubicBezTo>
                  <a:pt x="11135" y="11069"/>
                  <a:pt x="11128" y="11069"/>
                  <a:pt x="11099" y="11007"/>
                </a:cubicBezTo>
                <a:cubicBezTo>
                  <a:pt x="11052" y="10908"/>
                  <a:pt x="10948" y="10923"/>
                  <a:pt x="10971" y="11026"/>
                </a:cubicBezTo>
                <a:cubicBezTo>
                  <a:pt x="10997" y="11143"/>
                  <a:pt x="10883" y="11266"/>
                  <a:pt x="10778" y="11233"/>
                </a:cubicBezTo>
                <a:cubicBezTo>
                  <a:pt x="10721" y="11215"/>
                  <a:pt x="10704" y="11179"/>
                  <a:pt x="10719" y="11112"/>
                </a:cubicBezTo>
                <a:cubicBezTo>
                  <a:pt x="10741" y="11019"/>
                  <a:pt x="10736" y="11017"/>
                  <a:pt x="10451" y="11017"/>
                </a:cubicBezTo>
                <a:cubicBezTo>
                  <a:pt x="10291" y="11017"/>
                  <a:pt x="10147" y="11000"/>
                  <a:pt x="10131" y="10979"/>
                </a:cubicBezTo>
                <a:cubicBezTo>
                  <a:pt x="10114" y="10955"/>
                  <a:pt x="10071" y="10959"/>
                  <a:pt x="10015" y="10988"/>
                </a:cubicBezTo>
                <a:cubicBezTo>
                  <a:pt x="9945" y="11024"/>
                  <a:pt x="9913" y="11024"/>
                  <a:pt x="9869" y="10987"/>
                </a:cubicBezTo>
                <a:cubicBezTo>
                  <a:pt x="9801" y="10931"/>
                  <a:pt x="9617" y="10925"/>
                  <a:pt x="9577" y="10978"/>
                </a:cubicBezTo>
                <a:cubicBezTo>
                  <a:pt x="9562" y="10999"/>
                  <a:pt x="9499" y="11017"/>
                  <a:pt x="9439" y="11017"/>
                </a:cubicBezTo>
                <a:cubicBezTo>
                  <a:pt x="9378" y="11017"/>
                  <a:pt x="9316" y="10999"/>
                  <a:pt x="9300" y="10978"/>
                </a:cubicBezTo>
                <a:cubicBezTo>
                  <a:pt x="9256" y="10918"/>
                  <a:pt x="9132" y="10934"/>
                  <a:pt x="9066" y="11007"/>
                </a:cubicBezTo>
                <a:cubicBezTo>
                  <a:pt x="9010" y="11071"/>
                  <a:pt x="9005" y="11071"/>
                  <a:pt x="8976" y="11007"/>
                </a:cubicBezTo>
                <a:cubicBezTo>
                  <a:pt x="8958" y="10970"/>
                  <a:pt x="8927" y="10940"/>
                  <a:pt x="8905" y="10940"/>
                </a:cubicBezTo>
                <a:close/>
                <a:moveTo>
                  <a:pt x="15697" y="10940"/>
                </a:moveTo>
                <a:lnTo>
                  <a:pt x="15762" y="11069"/>
                </a:lnTo>
                <a:cubicBezTo>
                  <a:pt x="15798" y="11140"/>
                  <a:pt x="15815" y="11209"/>
                  <a:pt x="15799" y="11222"/>
                </a:cubicBezTo>
                <a:cubicBezTo>
                  <a:pt x="15783" y="11236"/>
                  <a:pt x="15503" y="11246"/>
                  <a:pt x="15177" y="11246"/>
                </a:cubicBezTo>
                <a:lnTo>
                  <a:pt x="14585" y="11246"/>
                </a:lnTo>
                <a:lnTo>
                  <a:pt x="14585" y="13696"/>
                </a:lnTo>
                <a:lnTo>
                  <a:pt x="14585" y="16145"/>
                </a:lnTo>
                <a:lnTo>
                  <a:pt x="18093" y="16145"/>
                </a:lnTo>
                <a:lnTo>
                  <a:pt x="21600" y="16145"/>
                </a:lnTo>
                <a:lnTo>
                  <a:pt x="21600" y="13697"/>
                </a:lnTo>
                <a:lnTo>
                  <a:pt x="21600" y="11249"/>
                </a:lnTo>
                <a:lnTo>
                  <a:pt x="21035" y="11238"/>
                </a:lnTo>
                <a:lnTo>
                  <a:pt x="20469" y="11227"/>
                </a:lnTo>
                <a:lnTo>
                  <a:pt x="20484" y="11124"/>
                </a:lnTo>
                <a:lnTo>
                  <a:pt x="20499" y="11021"/>
                </a:lnTo>
                <a:lnTo>
                  <a:pt x="19541" y="11020"/>
                </a:lnTo>
                <a:cubicBezTo>
                  <a:pt x="18965" y="11019"/>
                  <a:pt x="18566" y="11003"/>
                  <a:pt x="18538" y="10980"/>
                </a:cubicBezTo>
                <a:cubicBezTo>
                  <a:pt x="18507" y="10955"/>
                  <a:pt x="18471" y="10956"/>
                  <a:pt x="18431" y="10983"/>
                </a:cubicBezTo>
                <a:cubicBezTo>
                  <a:pt x="18353" y="11037"/>
                  <a:pt x="17636" y="11036"/>
                  <a:pt x="17570" y="10982"/>
                </a:cubicBezTo>
                <a:cubicBezTo>
                  <a:pt x="17543" y="10959"/>
                  <a:pt x="17483" y="10940"/>
                  <a:pt x="17438" y="10940"/>
                </a:cubicBezTo>
                <a:cubicBezTo>
                  <a:pt x="17372" y="10940"/>
                  <a:pt x="17358" y="10969"/>
                  <a:pt x="17367" y="11084"/>
                </a:cubicBezTo>
                <a:cubicBezTo>
                  <a:pt x="17376" y="11214"/>
                  <a:pt x="17366" y="11227"/>
                  <a:pt x="17262" y="11227"/>
                </a:cubicBezTo>
                <a:cubicBezTo>
                  <a:pt x="17198" y="11227"/>
                  <a:pt x="17144" y="11205"/>
                  <a:pt x="17141" y="11179"/>
                </a:cubicBezTo>
                <a:cubicBezTo>
                  <a:pt x="17137" y="11153"/>
                  <a:pt x="17130" y="11118"/>
                  <a:pt x="17124" y="11103"/>
                </a:cubicBezTo>
                <a:cubicBezTo>
                  <a:pt x="17110" y="11066"/>
                  <a:pt x="17094" y="11008"/>
                  <a:pt x="17084" y="10959"/>
                </a:cubicBezTo>
                <a:cubicBezTo>
                  <a:pt x="17080" y="10938"/>
                  <a:pt x="17057" y="10945"/>
                  <a:pt x="17034" y="10975"/>
                </a:cubicBezTo>
                <a:cubicBezTo>
                  <a:pt x="16983" y="11042"/>
                  <a:pt x="16358" y="11048"/>
                  <a:pt x="16279" y="10983"/>
                </a:cubicBezTo>
                <a:cubicBezTo>
                  <a:pt x="16251" y="10959"/>
                  <a:pt x="16109" y="10940"/>
                  <a:pt x="15963" y="10940"/>
                </a:cubicBezTo>
                <a:lnTo>
                  <a:pt x="15697" y="10940"/>
                </a:lnTo>
                <a:close/>
                <a:moveTo>
                  <a:pt x="19519" y="16381"/>
                </a:moveTo>
                <a:cubicBezTo>
                  <a:pt x="19497" y="16384"/>
                  <a:pt x="19468" y="16405"/>
                  <a:pt x="19416" y="16445"/>
                </a:cubicBezTo>
                <a:cubicBezTo>
                  <a:pt x="19354" y="16494"/>
                  <a:pt x="19291" y="16518"/>
                  <a:pt x="19276" y="16499"/>
                </a:cubicBezTo>
                <a:cubicBezTo>
                  <a:pt x="19241" y="16452"/>
                  <a:pt x="18545" y="16449"/>
                  <a:pt x="18476" y="16496"/>
                </a:cubicBezTo>
                <a:cubicBezTo>
                  <a:pt x="18439" y="16521"/>
                  <a:pt x="18406" y="16509"/>
                  <a:pt x="18372" y="16455"/>
                </a:cubicBezTo>
                <a:cubicBezTo>
                  <a:pt x="18342" y="16409"/>
                  <a:pt x="18294" y="16387"/>
                  <a:pt x="18253" y="16400"/>
                </a:cubicBezTo>
                <a:cubicBezTo>
                  <a:pt x="18172" y="16426"/>
                  <a:pt x="18163" y="16571"/>
                  <a:pt x="18239" y="16634"/>
                </a:cubicBezTo>
                <a:cubicBezTo>
                  <a:pt x="18306" y="16689"/>
                  <a:pt x="18199" y="16731"/>
                  <a:pt x="18038" y="16713"/>
                </a:cubicBezTo>
                <a:cubicBezTo>
                  <a:pt x="17952" y="16702"/>
                  <a:pt x="17934" y="16680"/>
                  <a:pt x="17945" y="16598"/>
                </a:cubicBezTo>
                <a:cubicBezTo>
                  <a:pt x="17962" y="16481"/>
                  <a:pt x="17886" y="16425"/>
                  <a:pt x="17795" y="16488"/>
                </a:cubicBezTo>
                <a:cubicBezTo>
                  <a:pt x="17748" y="16520"/>
                  <a:pt x="17723" y="16520"/>
                  <a:pt x="17700" y="16489"/>
                </a:cubicBezTo>
                <a:cubicBezTo>
                  <a:pt x="17682" y="16465"/>
                  <a:pt x="17641" y="16454"/>
                  <a:pt x="17608" y="16465"/>
                </a:cubicBezTo>
                <a:cubicBezTo>
                  <a:pt x="17576" y="16475"/>
                  <a:pt x="17507" y="16459"/>
                  <a:pt x="17455" y="16429"/>
                </a:cubicBezTo>
                <a:cubicBezTo>
                  <a:pt x="17394" y="16394"/>
                  <a:pt x="17350" y="16388"/>
                  <a:pt x="17331" y="16413"/>
                </a:cubicBezTo>
                <a:cubicBezTo>
                  <a:pt x="17315" y="16434"/>
                  <a:pt x="17253" y="16451"/>
                  <a:pt x="17193" y="16451"/>
                </a:cubicBezTo>
                <a:cubicBezTo>
                  <a:pt x="17132" y="16451"/>
                  <a:pt x="17069" y="16469"/>
                  <a:pt x="17053" y="16491"/>
                </a:cubicBezTo>
                <a:cubicBezTo>
                  <a:pt x="17034" y="16516"/>
                  <a:pt x="17003" y="16518"/>
                  <a:pt x="16970" y="16497"/>
                </a:cubicBezTo>
                <a:cubicBezTo>
                  <a:pt x="16940" y="16478"/>
                  <a:pt x="16884" y="16460"/>
                  <a:pt x="16846" y="16457"/>
                </a:cubicBezTo>
                <a:cubicBezTo>
                  <a:pt x="16808" y="16454"/>
                  <a:pt x="16699" y="16441"/>
                  <a:pt x="16604" y="16428"/>
                </a:cubicBezTo>
                <a:cubicBezTo>
                  <a:pt x="16465" y="16409"/>
                  <a:pt x="16435" y="16416"/>
                  <a:pt x="16456" y="16460"/>
                </a:cubicBezTo>
                <a:cubicBezTo>
                  <a:pt x="16470" y="16490"/>
                  <a:pt x="16460" y="16560"/>
                  <a:pt x="16434" y="16617"/>
                </a:cubicBezTo>
                <a:lnTo>
                  <a:pt x="16388" y="16719"/>
                </a:lnTo>
                <a:lnTo>
                  <a:pt x="15486" y="16719"/>
                </a:lnTo>
                <a:lnTo>
                  <a:pt x="14585" y="16719"/>
                </a:lnTo>
                <a:lnTo>
                  <a:pt x="14585" y="19150"/>
                </a:lnTo>
                <a:lnTo>
                  <a:pt x="14585" y="21580"/>
                </a:lnTo>
                <a:lnTo>
                  <a:pt x="21600" y="21580"/>
                </a:lnTo>
                <a:lnTo>
                  <a:pt x="21600" y="19150"/>
                </a:lnTo>
                <a:lnTo>
                  <a:pt x="21600" y="16719"/>
                </a:lnTo>
                <a:lnTo>
                  <a:pt x="20680" y="16719"/>
                </a:lnTo>
                <a:cubicBezTo>
                  <a:pt x="19845" y="16719"/>
                  <a:pt x="19614" y="16696"/>
                  <a:pt x="19753" y="16624"/>
                </a:cubicBezTo>
                <a:cubicBezTo>
                  <a:pt x="19779" y="16611"/>
                  <a:pt x="19800" y="16565"/>
                  <a:pt x="19800" y="16521"/>
                </a:cubicBezTo>
                <a:cubicBezTo>
                  <a:pt x="19800" y="16461"/>
                  <a:pt x="19778" y="16447"/>
                  <a:pt x="19708" y="16462"/>
                </a:cubicBezTo>
                <a:cubicBezTo>
                  <a:pt x="19651" y="16475"/>
                  <a:pt x="19600" y="16458"/>
                  <a:pt x="19573" y="16419"/>
                </a:cubicBezTo>
                <a:cubicBezTo>
                  <a:pt x="19554" y="16391"/>
                  <a:pt x="19540" y="16377"/>
                  <a:pt x="19519" y="16381"/>
                </a:cubicBezTo>
                <a:close/>
                <a:moveTo>
                  <a:pt x="4677" y="16388"/>
                </a:moveTo>
                <a:cubicBezTo>
                  <a:pt x="4664" y="16387"/>
                  <a:pt x="4653" y="16394"/>
                  <a:pt x="4643" y="16408"/>
                </a:cubicBezTo>
                <a:cubicBezTo>
                  <a:pt x="4626" y="16430"/>
                  <a:pt x="4584" y="16439"/>
                  <a:pt x="4549" y="16428"/>
                </a:cubicBezTo>
                <a:cubicBezTo>
                  <a:pt x="4515" y="16417"/>
                  <a:pt x="4473" y="16425"/>
                  <a:pt x="4457" y="16447"/>
                </a:cubicBezTo>
                <a:cubicBezTo>
                  <a:pt x="4425" y="16490"/>
                  <a:pt x="4165" y="16462"/>
                  <a:pt x="4079" y="16407"/>
                </a:cubicBezTo>
                <a:cubicBezTo>
                  <a:pt x="4046" y="16385"/>
                  <a:pt x="4017" y="16393"/>
                  <a:pt x="4002" y="16427"/>
                </a:cubicBezTo>
                <a:cubicBezTo>
                  <a:pt x="3976" y="16482"/>
                  <a:pt x="3727" y="16493"/>
                  <a:pt x="3665" y="16441"/>
                </a:cubicBezTo>
                <a:cubicBezTo>
                  <a:pt x="3646" y="16426"/>
                  <a:pt x="3585" y="16413"/>
                  <a:pt x="3528" y="16413"/>
                </a:cubicBezTo>
                <a:cubicBezTo>
                  <a:pt x="3449" y="16413"/>
                  <a:pt x="3429" y="16430"/>
                  <a:pt x="3447" y="16486"/>
                </a:cubicBezTo>
                <a:cubicBezTo>
                  <a:pt x="3482" y="16597"/>
                  <a:pt x="3379" y="16726"/>
                  <a:pt x="3267" y="16712"/>
                </a:cubicBezTo>
                <a:cubicBezTo>
                  <a:pt x="3160" y="16699"/>
                  <a:pt x="3116" y="16577"/>
                  <a:pt x="3192" y="16502"/>
                </a:cubicBezTo>
                <a:cubicBezTo>
                  <a:pt x="3229" y="16465"/>
                  <a:pt x="3191" y="16455"/>
                  <a:pt x="3024" y="16457"/>
                </a:cubicBezTo>
                <a:cubicBezTo>
                  <a:pt x="2783" y="16461"/>
                  <a:pt x="2702" y="16536"/>
                  <a:pt x="2844" y="16623"/>
                </a:cubicBezTo>
                <a:cubicBezTo>
                  <a:pt x="2924" y="16671"/>
                  <a:pt x="2924" y="16678"/>
                  <a:pt x="2853" y="16701"/>
                </a:cubicBezTo>
                <a:cubicBezTo>
                  <a:pt x="2713" y="16746"/>
                  <a:pt x="2608" y="16702"/>
                  <a:pt x="2566" y="16583"/>
                </a:cubicBezTo>
                <a:cubicBezTo>
                  <a:pt x="2526" y="16472"/>
                  <a:pt x="2511" y="16466"/>
                  <a:pt x="2278" y="16460"/>
                </a:cubicBezTo>
                <a:cubicBezTo>
                  <a:pt x="2143" y="16457"/>
                  <a:pt x="1991" y="16437"/>
                  <a:pt x="1942" y="16415"/>
                </a:cubicBezTo>
                <a:cubicBezTo>
                  <a:pt x="1893" y="16393"/>
                  <a:pt x="1820" y="16386"/>
                  <a:pt x="1780" y="16398"/>
                </a:cubicBezTo>
                <a:cubicBezTo>
                  <a:pt x="1686" y="16428"/>
                  <a:pt x="1686" y="16589"/>
                  <a:pt x="1780" y="16619"/>
                </a:cubicBezTo>
                <a:cubicBezTo>
                  <a:pt x="1820" y="16632"/>
                  <a:pt x="1839" y="16659"/>
                  <a:pt x="1823" y="16681"/>
                </a:cubicBezTo>
                <a:cubicBezTo>
                  <a:pt x="1806" y="16704"/>
                  <a:pt x="1450" y="16719"/>
                  <a:pt x="898" y="16719"/>
                </a:cubicBezTo>
                <a:lnTo>
                  <a:pt x="0" y="16719"/>
                </a:lnTo>
                <a:lnTo>
                  <a:pt x="0" y="19150"/>
                </a:lnTo>
                <a:lnTo>
                  <a:pt x="0" y="21580"/>
                </a:lnTo>
                <a:lnTo>
                  <a:pt x="3508" y="21580"/>
                </a:lnTo>
                <a:lnTo>
                  <a:pt x="7015" y="21580"/>
                </a:lnTo>
                <a:lnTo>
                  <a:pt x="7015" y="19150"/>
                </a:lnTo>
                <a:lnTo>
                  <a:pt x="7015" y="16721"/>
                </a:lnTo>
                <a:lnTo>
                  <a:pt x="6173" y="16711"/>
                </a:lnTo>
                <a:lnTo>
                  <a:pt x="5331" y="16700"/>
                </a:lnTo>
                <a:lnTo>
                  <a:pt x="5316" y="16576"/>
                </a:lnTo>
                <a:cubicBezTo>
                  <a:pt x="5301" y="16447"/>
                  <a:pt x="5195" y="16407"/>
                  <a:pt x="5091" y="16493"/>
                </a:cubicBezTo>
                <a:cubicBezTo>
                  <a:pt x="5055" y="16523"/>
                  <a:pt x="5033" y="16523"/>
                  <a:pt x="5010" y="16493"/>
                </a:cubicBezTo>
                <a:cubicBezTo>
                  <a:pt x="4993" y="16470"/>
                  <a:pt x="4933" y="16451"/>
                  <a:pt x="4876" y="16451"/>
                </a:cubicBezTo>
                <a:cubicBezTo>
                  <a:pt x="4819" y="16451"/>
                  <a:pt x="4750" y="16433"/>
                  <a:pt x="4722" y="16410"/>
                </a:cubicBezTo>
                <a:cubicBezTo>
                  <a:pt x="4705" y="16395"/>
                  <a:pt x="4690" y="16388"/>
                  <a:pt x="4677" y="16388"/>
                </a:cubicBezTo>
                <a:close/>
                <a:moveTo>
                  <a:pt x="10430" y="16393"/>
                </a:moveTo>
                <a:cubicBezTo>
                  <a:pt x="10424" y="16395"/>
                  <a:pt x="10418" y="16400"/>
                  <a:pt x="10412" y="16407"/>
                </a:cubicBezTo>
                <a:cubicBezTo>
                  <a:pt x="10393" y="16432"/>
                  <a:pt x="10358" y="16442"/>
                  <a:pt x="10333" y="16430"/>
                </a:cubicBezTo>
                <a:cubicBezTo>
                  <a:pt x="10309" y="16417"/>
                  <a:pt x="10263" y="16423"/>
                  <a:pt x="10233" y="16444"/>
                </a:cubicBezTo>
                <a:cubicBezTo>
                  <a:pt x="10202" y="16464"/>
                  <a:pt x="10077" y="16477"/>
                  <a:pt x="9956" y="16472"/>
                </a:cubicBezTo>
                <a:cubicBezTo>
                  <a:pt x="9834" y="16468"/>
                  <a:pt x="9722" y="16480"/>
                  <a:pt x="9708" y="16499"/>
                </a:cubicBezTo>
                <a:cubicBezTo>
                  <a:pt x="9694" y="16518"/>
                  <a:pt x="9643" y="16498"/>
                  <a:pt x="9595" y="16455"/>
                </a:cubicBezTo>
                <a:cubicBezTo>
                  <a:pt x="9493" y="16365"/>
                  <a:pt x="9369" y="16386"/>
                  <a:pt x="9402" y="16488"/>
                </a:cubicBezTo>
                <a:cubicBezTo>
                  <a:pt x="9414" y="16527"/>
                  <a:pt x="9401" y="16594"/>
                  <a:pt x="9372" y="16639"/>
                </a:cubicBezTo>
                <a:cubicBezTo>
                  <a:pt x="9322" y="16717"/>
                  <a:pt x="9290" y="16719"/>
                  <a:pt x="8307" y="16719"/>
                </a:cubicBezTo>
                <a:lnTo>
                  <a:pt x="7292" y="16719"/>
                </a:lnTo>
                <a:lnTo>
                  <a:pt x="7292" y="19150"/>
                </a:lnTo>
                <a:lnTo>
                  <a:pt x="7292" y="21580"/>
                </a:lnTo>
                <a:lnTo>
                  <a:pt x="14308" y="21580"/>
                </a:lnTo>
                <a:lnTo>
                  <a:pt x="14308" y="19150"/>
                </a:lnTo>
                <a:lnTo>
                  <a:pt x="14308" y="16719"/>
                </a:lnTo>
                <a:lnTo>
                  <a:pt x="13254" y="16719"/>
                </a:lnTo>
                <a:cubicBezTo>
                  <a:pt x="12674" y="16719"/>
                  <a:pt x="12187" y="16708"/>
                  <a:pt x="12171" y="16695"/>
                </a:cubicBezTo>
                <a:cubicBezTo>
                  <a:pt x="12155" y="16682"/>
                  <a:pt x="12173" y="16622"/>
                  <a:pt x="12211" y="16561"/>
                </a:cubicBezTo>
                <a:cubicBezTo>
                  <a:pt x="12279" y="16453"/>
                  <a:pt x="12278" y="16451"/>
                  <a:pt x="12149" y="16451"/>
                </a:cubicBezTo>
                <a:cubicBezTo>
                  <a:pt x="12077" y="16451"/>
                  <a:pt x="11999" y="16436"/>
                  <a:pt x="11975" y="16417"/>
                </a:cubicBezTo>
                <a:cubicBezTo>
                  <a:pt x="11951" y="16398"/>
                  <a:pt x="11865" y="16392"/>
                  <a:pt x="11784" y="16402"/>
                </a:cubicBezTo>
                <a:cubicBezTo>
                  <a:pt x="11652" y="16419"/>
                  <a:pt x="11634" y="16437"/>
                  <a:pt x="11622" y="16561"/>
                </a:cubicBezTo>
                <a:cubicBezTo>
                  <a:pt x="11611" y="16671"/>
                  <a:pt x="11587" y="16703"/>
                  <a:pt x="11507" y="16712"/>
                </a:cubicBezTo>
                <a:cubicBezTo>
                  <a:pt x="11366" y="16729"/>
                  <a:pt x="11264" y="16573"/>
                  <a:pt x="11373" y="16507"/>
                </a:cubicBezTo>
                <a:cubicBezTo>
                  <a:pt x="11436" y="16469"/>
                  <a:pt x="11411" y="16462"/>
                  <a:pt x="11232" y="16467"/>
                </a:cubicBezTo>
                <a:cubicBezTo>
                  <a:pt x="11008" y="16473"/>
                  <a:pt x="10934" y="16527"/>
                  <a:pt x="11026" y="16619"/>
                </a:cubicBezTo>
                <a:cubicBezTo>
                  <a:pt x="11094" y="16687"/>
                  <a:pt x="11044" y="16719"/>
                  <a:pt x="10869" y="16719"/>
                </a:cubicBezTo>
                <a:cubicBezTo>
                  <a:pt x="10687" y="16719"/>
                  <a:pt x="10652" y="16692"/>
                  <a:pt x="10721" y="16601"/>
                </a:cubicBezTo>
                <a:cubicBezTo>
                  <a:pt x="10796" y="16502"/>
                  <a:pt x="10700" y="16416"/>
                  <a:pt x="10595" y="16488"/>
                </a:cubicBezTo>
                <a:cubicBezTo>
                  <a:pt x="10536" y="16529"/>
                  <a:pt x="10518" y="16523"/>
                  <a:pt x="10486" y="16449"/>
                </a:cubicBezTo>
                <a:cubicBezTo>
                  <a:pt x="10466" y="16405"/>
                  <a:pt x="10447" y="16387"/>
                  <a:pt x="10430" y="1639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defRPr spc="-122" sz="6120"/>
            </a:lvl1pPr>
          </a:lstStyle>
          <a:p>
            <a:pPr/>
            <a:r>
              <a:t>(Univariate) Time Series</a:t>
            </a:r>
          </a:p>
        </p:txBody>
      </p:sp>
      <p:sp>
        <p:nvSpPr>
          <p:cNvPr id="155" name="Shape 155"/>
          <p:cNvSpPr/>
          <p:nvPr>
            <p:ph type="body" sz="half" idx="1"/>
          </p:nvPr>
        </p:nvSpPr>
        <p:spPr>
          <a:xfrm>
            <a:off x="3548062" y="3251200"/>
            <a:ext cx="8797886" cy="10202466"/>
          </a:xfrm>
          <a:prstGeom prst="rect">
            <a:avLst/>
          </a:prstGeom>
        </p:spPr>
        <p:txBody>
          <a:bodyPr/>
          <a:lstStyle/>
          <a:p>
            <a:pPr>
              <a:defRPr sz="5300"/>
            </a:pPr>
            <a:r>
              <a:t>Result from recording real-valued data over time.</a:t>
            </a:r>
          </a:p>
          <a:p>
            <a:pPr>
              <a:defRPr sz="5300"/>
            </a:pPr>
            <a:r>
              <a:t>Increasingly popular due to automatic sensors producing floods of large, high-resolution data.</a:t>
            </a:r>
          </a:p>
        </p:txBody>
      </p:sp>
      <p:sp>
        <p:nvSpPr>
          <p:cNvPr id="156" name="Shape 156"/>
          <p:cNvSpPr/>
          <p:nvPr>
            <p:ph type="sldNum" sz="quarter" idx="2"/>
          </p:nvPr>
        </p:nvSpPr>
        <p:spPr>
          <a:xfrm>
            <a:off x="23053901" y="12713367"/>
            <a:ext cx="4222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66" sz="8300"/>
            </a:lvl1pPr>
          </a:lstStyle>
          <a:p>
            <a:pPr/>
            <a:r>
              <a:t>Supervised Symbolic Representation</a:t>
            </a:r>
          </a:p>
        </p:txBody>
      </p:sp>
      <p:sp>
        <p:nvSpPr>
          <p:cNvPr id="295" name="Shape 295"/>
          <p:cNvSpPr/>
          <p:nvPr>
            <p:ph type="sldNum" sz="quarter" idx="2"/>
          </p:nvPr>
        </p:nvSpPr>
        <p:spPr>
          <a:xfrm>
            <a:off x="23081961" y="12713367"/>
            <a:ext cx="6889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96" name="f_values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85621" y="4314791"/>
            <a:ext cx="10909036" cy="7836762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>
            <p:ph type="body" sz="half" idx="1"/>
          </p:nvPr>
        </p:nvSpPr>
        <p:spPr>
          <a:xfrm>
            <a:off x="889000" y="3810000"/>
            <a:ext cx="10649360" cy="8893969"/>
          </a:xfrm>
          <a:prstGeom prst="rect">
            <a:avLst/>
          </a:prstGeom>
        </p:spPr>
        <p:txBody>
          <a:bodyPr/>
          <a:lstStyle/>
          <a:p>
            <a:pPr marL="542223" indent="-542223" defTabSz="455675">
              <a:spcBef>
                <a:spcPts val="3200"/>
              </a:spcBef>
              <a:defRPr sz="4055"/>
            </a:pPr>
            <a:r>
              <a:t>Motivation: generate words that discriminate (not equally frequent) between class labels.</a:t>
            </a:r>
          </a:p>
          <a:p>
            <a:pPr marL="542223" indent="-542223" defTabSz="455675">
              <a:spcBef>
                <a:spcPts val="3200"/>
              </a:spcBef>
              <a:defRPr sz="4055"/>
            </a:pPr>
            <a:r>
              <a:t>Approximation: Fourier transform each window.</a:t>
            </a:r>
          </a:p>
          <a:p>
            <a:pPr marL="542223" indent="-542223" defTabSz="455675">
              <a:spcBef>
                <a:spcPts val="3200"/>
              </a:spcBef>
              <a:defRPr sz="4055"/>
            </a:pPr>
            <a:r>
              <a:t>Feature selection: Select maximally discriminative Fourier coefficients using ANOVA F-test.</a:t>
            </a:r>
          </a:p>
          <a:p>
            <a:pPr marL="542223" indent="-542223" defTabSz="455675">
              <a:spcBef>
                <a:spcPts val="3200"/>
              </a:spcBef>
              <a:defRPr sz="4055"/>
            </a:pPr>
            <a:r>
              <a:t>Quantization: Apply information gain binning to choose quantization boundaries that best separate class labels.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Bibliography</a:t>
            </a:r>
          </a:p>
        </p:txBody>
      </p:sp>
      <p:sp>
        <p:nvSpPr>
          <p:cNvPr id="302" name="Shape 3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1671" indent="-153162" defTabSz="391414">
              <a:spcBef>
                <a:spcPts val="2600"/>
              </a:spcBef>
              <a:buSzPct val="100000"/>
              <a:buAutoNum type="arabicPeriod" startAt="1"/>
              <a:defRPr sz="3484"/>
            </a:pPr>
            <a:r>
              <a:t>P. Schäfer and M. Högqvist. SFA: a symbolic Fourier approximation and index for similarity search in high dimensional datasets. In Proceedings of the 2012 International Conference on Extending Database Technology, pages 516–527. ACM, 2012. </a:t>
            </a:r>
          </a:p>
          <a:p>
            <a:pPr marL="161671" indent="-153162" defTabSz="391414">
              <a:spcBef>
                <a:spcPts val="2600"/>
              </a:spcBef>
              <a:buSzPct val="100000"/>
              <a:buAutoNum type="arabicPeriod" startAt="1"/>
              <a:defRPr sz="3484"/>
            </a:pPr>
            <a:r>
              <a:t>I. Potamitis and P. Schäfer. On classifying insects from their wing-beat: New results. Ecology and acoustics: emergent properties from community to landscape, Paris, France, 2014. </a:t>
            </a:r>
          </a:p>
          <a:p>
            <a:pPr marL="161671" indent="-153162" defTabSz="391414">
              <a:spcBef>
                <a:spcPts val="2600"/>
              </a:spcBef>
              <a:buSzPct val="100000"/>
              <a:buAutoNum type="arabicPeriod" startAt="1"/>
              <a:defRPr sz="3484"/>
            </a:pPr>
            <a:r>
              <a:t>P. Schäfer. The BOSS is concerned with time series classification in the presence of noise. Data Mining and Knowledge Discovery, 29(6):1505–1530, 2015. </a:t>
            </a:r>
          </a:p>
          <a:p>
            <a:pPr marL="161671" indent="-153162" defTabSz="391414">
              <a:spcBef>
                <a:spcPts val="2600"/>
              </a:spcBef>
              <a:buSzPct val="100000"/>
              <a:buAutoNum type="arabicPeriod" startAt="1"/>
              <a:defRPr sz="3484"/>
            </a:pPr>
            <a:r>
              <a:t>P. Schäfer. Scalable time series classification. Data Mining and Knowledge Discovery, 30(5), pages 1273-1298, 2016. </a:t>
            </a:r>
          </a:p>
          <a:p>
            <a:pPr marL="161671" indent="-153162" defTabSz="391414">
              <a:spcBef>
                <a:spcPts val="2600"/>
              </a:spcBef>
              <a:buSzPct val="100000"/>
              <a:buAutoNum type="arabicPeriod" startAt="1"/>
              <a:defRPr sz="3484"/>
            </a:pPr>
            <a:r>
              <a:t>P. Schäfer and U. Leser. Benchmarking Univariate Time Series Classifiers, BTW 2017.</a:t>
            </a:r>
          </a:p>
          <a:p>
            <a:pPr marL="161671" indent="-153162" defTabSz="391414">
              <a:spcBef>
                <a:spcPts val="2600"/>
              </a:spcBef>
              <a:buSzPct val="100000"/>
              <a:buAutoNum type="arabicPeriod" startAt="1"/>
              <a:defRPr sz="3484"/>
            </a:pPr>
            <a:r>
              <a:t>WEASEL: Word ExtrAction for time SEries cLassification, CIKM 2017.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3548062" y="625078"/>
            <a:ext cx="11751600" cy="2176860"/>
          </a:xfrm>
          <a:prstGeom prst="rect">
            <a:avLst/>
          </a:prstGeom>
        </p:spPr>
        <p:txBody>
          <a:bodyPr/>
          <a:lstStyle>
            <a:lvl1pPr defTabSz="420624">
              <a:defRPr spc="-129" sz="6480"/>
            </a:lvl1pPr>
          </a:lstStyle>
          <a:p>
            <a:pPr/>
            <a:r>
              <a:t>Time Series Classification (TSC)</a:t>
            </a:r>
          </a:p>
        </p:txBody>
      </p:sp>
      <p:sp>
        <p:nvSpPr>
          <p:cNvPr id="161" name="Shape 161"/>
          <p:cNvSpPr/>
          <p:nvPr>
            <p:ph type="body" sz="half" idx="1"/>
          </p:nvPr>
        </p:nvSpPr>
        <p:spPr>
          <a:xfrm>
            <a:off x="3548062" y="2956052"/>
            <a:ext cx="10729134" cy="10134870"/>
          </a:xfrm>
          <a:prstGeom prst="rect">
            <a:avLst/>
          </a:prstGeom>
        </p:spPr>
        <p:txBody>
          <a:bodyPr/>
          <a:lstStyle/>
          <a:p>
            <a:pPr/>
            <a:r>
              <a:t>Assigns a class label to a </a:t>
            </a:r>
            <a:r>
              <a:rPr i="1"/>
              <a:t>query</a:t>
            </a:r>
            <a:r>
              <a:t> TS based on a </a:t>
            </a:r>
            <a:r>
              <a:rPr i="1"/>
              <a:t>model </a:t>
            </a:r>
            <a:r>
              <a:t>trained from labeled samples.</a:t>
            </a:r>
          </a:p>
          <a:p>
            <a:pPr/>
            <a:r>
              <a:t>Most common baseline: 1-NN Dynamic Time Warping (DTW).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8324386" y="11065055"/>
            <a:ext cx="5026994" cy="2325336"/>
            <a:chOff x="0" y="0"/>
            <a:chExt cx="5026992" cy="2325335"/>
          </a:xfrm>
        </p:grpSpPr>
        <p:pic>
          <p:nvPicPr>
            <p:cNvPr id="16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50047" b="0"/>
            <a:stretch>
              <a:fillRect/>
            </a:stretch>
          </p:blipFill>
          <p:spPr>
            <a:xfrm>
              <a:off x="177800" y="114300"/>
              <a:ext cx="4671393" cy="18681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5026993" cy="2325337"/>
            </a:xfrm>
            <a:prstGeom prst="rect">
              <a:avLst/>
            </a:prstGeom>
            <a:effectLst/>
          </p:spPr>
        </p:pic>
      </p:grpSp>
      <p:grpSp>
        <p:nvGrpSpPr>
          <p:cNvPr id="167" name="Group 167"/>
          <p:cNvGrpSpPr/>
          <p:nvPr/>
        </p:nvGrpSpPr>
        <p:grpSpPr>
          <a:xfrm>
            <a:off x="15755363" y="1979887"/>
            <a:ext cx="5356206" cy="11485014"/>
            <a:chOff x="0" y="0"/>
            <a:chExt cx="5356204" cy="11485012"/>
          </a:xfrm>
        </p:grpSpPr>
        <p:pic>
          <p:nvPicPr>
            <p:cNvPr id="166" name="bossVSM_tf_idf.pd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66372" b="0"/>
            <a:stretch>
              <a:fillRect/>
            </a:stretch>
          </p:blipFill>
          <p:spPr>
            <a:xfrm>
              <a:off x="210797" y="114300"/>
              <a:ext cx="4967608" cy="110278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5356206" cy="11485013"/>
            </a:xfrm>
            <a:prstGeom prst="rect">
              <a:avLst/>
            </a:prstGeom>
            <a:effectLst/>
          </p:spPr>
        </p:pic>
      </p:grpSp>
      <p:pic>
        <p:nvPicPr>
          <p:cNvPr id="168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28827" y="12070913"/>
            <a:ext cx="1888370" cy="299399"/>
          </a:xfrm>
          <a:prstGeom prst="rect">
            <a:avLst/>
          </a:prstGeom>
        </p:spPr>
      </p:pic>
      <p:sp>
        <p:nvSpPr>
          <p:cNvPr id="170" name="Shape 170"/>
          <p:cNvSpPr/>
          <p:nvPr/>
        </p:nvSpPr>
        <p:spPr>
          <a:xfrm>
            <a:off x="13674907" y="11437941"/>
            <a:ext cx="1399742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/>
            </a:pPr>
            <a:r>
              <a:t>find </a:t>
            </a:r>
          </a:p>
          <a:p>
            <a:pPr>
              <a:defRPr b="1"/>
            </a:pPr>
            <a:r>
              <a:t>label</a:t>
            </a:r>
          </a:p>
        </p:txBody>
      </p:sp>
      <p:grpSp>
        <p:nvGrpSpPr>
          <p:cNvPr id="173" name="Group 173"/>
          <p:cNvGrpSpPr/>
          <p:nvPr/>
        </p:nvGrpSpPr>
        <p:grpSpPr>
          <a:xfrm>
            <a:off x="17526066" y="420290"/>
            <a:ext cx="1814799" cy="981076"/>
            <a:chOff x="0" y="0"/>
            <a:chExt cx="1814797" cy="981075"/>
          </a:xfrm>
        </p:grpSpPr>
        <p:sp>
          <p:nvSpPr>
            <p:cNvPr id="172" name="Shape 172"/>
            <p:cNvSpPr/>
            <p:nvPr/>
          </p:nvSpPr>
          <p:spPr>
            <a:xfrm>
              <a:off x="31750" y="31750"/>
              <a:ext cx="1751298" cy="917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02020"/>
                  </a:solidFill>
                </a:defRPr>
              </a:lvl1pPr>
            </a:lstStyle>
            <a:p>
              <a:pPr/>
              <a:r>
                <a:t>Model</a:t>
              </a:r>
            </a:p>
          </p:txBody>
        </p:sp>
        <p:pic>
          <p:nvPicPr>
            <p:cNvPr id="171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0"/>
              <a:ext cx="1814799" cy="981076"/>
            </a:xfrm>
            <a:prstGeom prst="rect">
              <a:avLst/>
            </a:prstGeom>
            <a:effectLst/>
          </p:spPr>
        </p:pic>
      </p:grpSp>
      <p:pic>
        <p:nvPicPr>
          <p:cNvPr id="174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05057" y="1815005"/>
            <a:ext cx="5049077" cy="11596217"/>
          </a:xfrm>
          <a:prstGeom prst="rect">
            <a:avLst/>
          </a:prstGeom>
        </p:spPr>
      </p:pic>
      <p:grpSp>
        <p:nvGrpSpPr>
          <p:cNvPr id="178" name="Group 178"/>
          <p:cNvGrpSpPr/>
          <p:nvPr/>
        </p:nvGrpSpPr>
        <p:grpSpPr>
          <a:xfrm>
            <a:off x="6056684" y="11730041"/>
            <a:ext cx="1786410" cy="981076"/>
            <a:chOff x="0" y="0"/>
            <a:chExt cx="1786408" cy="981075"/>
          </a:xfrm>
        </p:grpSpPr>
        <p:sp>
          <p:nvSpPr>
            <p:cNvPr id="177" name="Shape 177"/>
            <p:cNvSpPr/>
            <p:nvPr/>
          </p:nvSpPr>
          <p:spPr>
            <a:xfrm>
              <a:off x="31750" y="31750"/>
              <a:ext cx="1722909" cy="917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202020"/>
                  </a:solidFill>
                </a:defRPr>
              </a:lvl1pPr>
            </a:lstStyle>
            <a:p>
              <a:pPr/>
              <a:r>
                <a:t>Query</a:t>
              </a:r>
            </a:p>
          </p:txBody>
        </p:sp>
        <p:pic>
          <p:nvPicPr>
            <p:cNvPr id="176" name="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786409" cy="981076"/>
            </a:xfrm>
            <a:prstGeom prst="rect">
              <a:avLst/>
            </a:prstGeom>
            <a:effectLst/>
          </p:spPr>
        </p:pic>
      </p:grpSp>
      <p:sp>
        <p:nvSpPr>
          <p:cNvPr id="179" name="Shape 179"/>
          <p:cNvSpPr/>
          <p:nvPr>
            <p:ph type="sldNum" sz="quarter" idx="2"/>
          </p:nvPr>
        </p:nvSpPr>
        <p:spPr>
          <a:xfrm>
            <a:off x="23081961" y="12713367"/>
            <a:ext cx="4222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 I</a:t>
            </a:r>
          </a:p>
        </p:txBody>
      </p:sp>
      <p:sp>
        <p:nvSpPr>
          <p:cNvPr id="184" name="Shape 184"/>
          <p:cNvSpPr/>
          <p:nvPr>
            <p:ph type="body" sz="half" idx="1"/>
          </p:nvPr>
        </p:nvSpPr>
        <p:spPr>
          <a:xfrm>
            <a:off x="1930306" y="2888456"/>
            <a:ext cx="10211671" cy="10484769"/>
          </a:xfrm>
          <a:prstGeom prst="rect">
            <a:avLst/>
          </a:prstGeom>
        </p:spPr>
        <p:txBody>
          <a:bodyPr/>
          <a:lstStyle/>
          <a:p>
            <a:pPr marL="639545" indent="-639545" defTabSz="537463">
              <a:defRPr sz="4692"/>
            </a:pPr>
            <a:r>
              <a:t>Sensor-driven applications produce (a) very long and (b) very large TS. </a:t>
            </a:r>
          </a:p>
          <a:p>
            <a:pPr marL="639545" indent="-639545" defTabSz="537463">
              <a:defRPr sz="4692"/>
            </a:pPr>
            <a:r>
              <a:t>Consider millions of customers each having dozens of devices, each one recording one measurement per second.</a:t>
            </a:r>
          </a:p>
          <a:p>
            <a:pPr marL="627246" indent="-627246" defTabSz="537463">
              <a:buClrTx/>
              <a:buSzPct val="45000"/>
              <a:buFontTx/>
              <a:buBlip>
                <a:blip r:embed="rId3"/>
              </a:buBlip>
              <a:defRPr sz="4692"/>
            </a:pPr>
            <a:r>
              <a:t>Several millions of classifications of TS have to be performed every hour.</a:t>
            </a:r>
          </a:p>
          <a:p>
            <a:pPr marL="627246" indent="-627246" defTabSz="537463">
              <a:buClrTx/>
              <a:buSzPct val="45000"/>
              <a:buFontTx/>
              <a:buBlip>
                <a:blip r:embed="rId3"/>
              </a:buBlip>
              <a:defRPr sz="4692"/>
            </a:pPr>
            <a:r>
              <a:t>TSCs are required that are both </a:t>
            </a:r>
            <a:r>
              <a:rPr i="1"/>
              <a:t>fast</a:t>
            </a:r>
            <a:r>
              <a:t> and </a:t>
            </a:r>
            <a:r>
              <a:rPr i="1"/>
              <a:t>accurate</a:t>
            </a:r>
            <a:r>
              <a:t>.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xfrm>
            <a:off x="23053901" y="12713367"/>
            <a:ext cx="4222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86" name="tracebase-classes-plo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1060" y="2510910"/>
            <a:ext cx="10790004" cy="809250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12752604" y="10654412"/>
            <a:ext cx="10386916" cy="253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3500"/>
            </a:lvl1pPr>
          </a:lstStyle>
          <a:p>
            <a:pPr/>
            <a:r>
              <a:t>Daily power consumption. Bottom to top: dishwasher, microwave oven, digital receiver, coffee-maker, amplifier, lamp, monitor.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 II</a:t>
            </a:r>
          </a:p>
        </p:txBody>
      </p:sp>
      <p:sp>
        <p:nvSpPr>
          <p:cNvPr id="192" name="Shape 192"/>
          <p:cNvSpPr/>
          <p:nvPr>
            <p:ph type="body" sz="half" idx="1"/>
          </p:nvPr>
        </p:nvSpPr>
        <p:spPr>
          <a:xfrm>
            <a:off x="1489099" y="2888456"/>
            <a:ext cx="8179595" cy="10202466"/>
          </a:xfrm>
          <a:prstGeom prst="rect">
            <a:avLst/>
          </a:prstGeom>
        </p:spPr>
        <p:txBody>
          <a:bodyPr/>
          <a:lstStyle/>
          <a:p>
            <a:pPr marL="695157" indent="-695157">
              <a:spcBef>
                <a:spcPts val="4200"/>
              </a:spcBef>
              <a:defRPr sz="5200"/>
            </a:pPr>
            <a:r>
              <a:t>State of the art is either:</a:t>
            </a:r>
          </a:p>
          <a:p>
            <a:pPr lvl="1" marL="1203157" indent="-695157">
              <a:spcBef>
                <a:spcPts val="4200"/>
              </a:spcBef>
              <a:defRPr sz="5200"/>
            </a:pPr>
            <a:r>
              <a:rPr i="1"/>
              <a:t>scalable</a:t>
            </a:r>
            <a:r>
              <a:t> (few ms) but offers inferior classification quality (&lt;80%), or </a:t>
            </a:r>
          </a:p>
          <a:p>
            <a:pPr lvl="1" marL="1203157" indent="-695157">
              <a:spcBef>
                <a:spcPts val="4200"/>
              </a:spcBef>
              <a:defRPr sz="5200"/>
            </a:pPr>
            <a:r>
              <a:rPr i="1"/>
              <a:t>accurate</a:t>
            </a:r>
            <a:r>
              <a:t> (&gt;90%) but does not scale (about 1s).</a:t>
            </a:r>
          </a:p>
        </p:txBody>
      </p:sp>
      <p:sp>
        <p:nvSpPr>
          <p:cNvPr id="193" name="Shape 193"/>
          <p:cNvSpPr/>
          <p:nvPr>
            <p:ph type="sldNum" sz="quarter" idx="2"/>
          </p:nvPr>
        </p:nvSpPr>
        <p:spPr>
          <a:xfrm>
            <a:off x="23053901" y="12713367"/>
            <a:ext cx="4222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  <p:pic>
        <p:nvPicPr>
          <p:cNvPr id="19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1519" y="2397969"/>
            <a:ext cx="14594110" cy="971218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3321825" y="4811139"/>
            <a:ext cx="2815716" cy="75261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6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25250" y="5969950"/>
            <a:ext cx="2114642" cy="4969332"/>
          </a:xfrm>
          <a:prstGeom prst="rect">
            <a:avLst/>
          </a:prstGeom>
        </p:spPr>
      </p:pic>
      <p:pic>
        <p:nvPicPr>
          <p:cNvPr id="198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96447" y="4640797"/>
            <a:ext cx="8428013" cy="2149648"/>
          </a:xfrm>
          <a:prstGeom prst="rect">
            <a:avLst/>
          </a:prstGeom>
        </p:spPr>
      </p:pic>
      <p:pic>
        <p:nvPicPr>
          <p:cNvPr id="200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98395" y="3464209"/>
            <a:ext cx="1543488" cy="17999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2"/>
      <p:bldP build="whole" bldLvl="1" animBg="1" rev="0" advAuto="0" spid="200" grpId="3"/>
      <p:bldP build="whole" bldLvl="1" animBg="1" rev="0" advAuto="0" spid="196" grpId="1"/>
      <p:bldP build="whole" bldLvl="1" animBg="1" rev="0" advAuto="0" spid="195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body" idx="1"/>
          </p:nvPr>
        </p:nvSpPr>
        <p:spPr>
          <a:xfrm>
            <a:off x="396091" y="625078"/>
            <a:ext cx="23794803" cy="1246584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6000"/>
            </a:pPr>
            <a:r>
              <a:t>Can we build a classifier that is </a:t>
            </a:r>
            <a:r>
              <a:rPr i="1"/>
              <a:t>faster</a:t>
            </a:r>
            <a:r>
              <a:t> than but</a:t>
            </a:r>
            <a:br/>
            <a:r>
              <a:t>as </a:t>
            </a:r>
            <a:r>
              <a:rPr i="1"/>
              <a:t>accurate</a:t>
            </a:r>
            <a:r>
              <a:t> as state of the art?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3247585" y="630697"/>
            <a:ext cx="19295233" cy="2176861"/>
          </a:xfrm>
          <a:prstGeom prst="rect">
            <a:avLst/>
          </a:prstGeom>
        </p:spPr>
        <p:txBody>
          <a:bodyPr/>
          <a:lstStyle>
            <a:lvl1pPr>
              <a:defRPr spc="-117" sz="5900"/>
            </a:lvl1pPr>
          </a:lstStyle>
          <a:p>
            <a:pPr/>
            <a:r>
              <a:t>WEASEL: Word ExtrAction for time SEries cLassification </a:t>
            </a:r>
          </a:p>
        </p:txBody>
      </p:sp>
      <p:sp>
        <p:nvSpPr>
          <p:cNvPr id="210" name="Shape 210"/>
          <p:cNvSpPr/>
          <p:nvPr>
            <p:ph type="body" sz="half" idx="1"/>
          </p:nvPr>
        </p:nvSpPr>
        <p:spPr>
          <a:xfrm>
            <a:off x="3488761" y="2956052"/>
            <a:ext cx="17406478" cy="4675191"/>
          </a:xfrm>
          <a:prstGeom prst="rect">
            <a:avLst/>
          </a:prstGeom>
        </p:spPr>
        <p:txBody>
          <a:bodyPr/>
          <a:lstStyle/>
          <a:p>
            <a:pPr marL="570029" indent="-570029" defTabSz="479044">
              <a:spcBef>
                <a:spcPts val="3400"/>
              </a:spcBef>
              <a:defRPr sz="4264"/>
            </a:pPr>
            <a:r>
              <a:t>Design motivations and building blocks:</a:t>
            </a:r>
          </a:p>
          <a:p>
            <a:pPr lvl="1" marL="986589" indent="-570029" defTabSz="479044">
              <a:spcBef>
                <a:spcPts val="3400"/>
              </a:spcBef>
              <a:defRPr sz="4264"/>
            </a:pPr>
            <a:r>
              <a:t>Accuracy: Extract discriminative features (multiple window lengths, noise reduction, supervised words, co-occurring words)</a:t>
            </a:r>
          </a:p>
          <a:p>
            <a:pPr lvl="1" marL="986589" indent="-570029" defTabSz="479044">
              <a:spcBef>
                <a:spcPts val="3400"/>
              </a:spcBef>
              <a:defRPr sz="4264"/>
            </a:pPr>
            <a:r>
              <a:t>Scalability: Statistical feature selection and logistic regression for fast classification.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xfrm>
            <a:off x="23081961" y="12713367"/>
            <a:ext cx="4222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2" name="workflow_weasel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4384" y="7701886"/>
            <a:ext cx="19295232" cy="4214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weasel_model_anima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61999" y="507999"/>
            <a:ext cx="22860001" cy="127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000" fill="hold"/>
                                        <p:tgtEl>
                                          <p:spTgt spid="2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3442476" y="625078"/>
            <a:ext cx="18236083" cy="2176860"/>
          </a:xfrm>
          <a:prstGeom prst="rect">
            <a:avLst/>
          </a:prstGeom>
        </p:spPr>
        <p:txBody>
          <a:bodyPr/>
          <a:lstStyle>
            <a:lvl1pPr defTabSz="554990">
              <a:defRPr spc="-170" sz="8550"/>
            </a:lvl1pPr>
          </a:lstStyle>
          <a:p>
            <a:pPr/>
            <a:r>
              <a:t>(Supervised) Symbolic Representation</a:t>
            </a:r>
          </a:p>
        </p:txBody>
      </p:sp>
      <p:sp>
        <p:nvSpPr>
          <p:cNvPr id="221" name="Shape 221"/>
          <p:cNvSpPr/>
          <p:nvPr>
            <p:ph type="body" sz="half" idx="1"/>
          </p:nvPr>
        </p:nvSpPr>
        <p:spPr>
          <a:xfrm>
            <a:off x="889000" y="3810000"/>
            <a:ext cx="10496405" cy="8893969"/>
          </a:xfrm>
          <a:prstGeom prst="rect">
            <a:avLst/>
          </a:prstGeom>
        </p:spPr>
        <p:txBody>
          <a:bodyPr/>
          <a:lstStyle/>
          <a:p>
            <a:pPr marL="639545" indent="-639545" defTabSz="537463">
              <a:spcBef>
                <a:spcPts val="3800"/>
              </a:spcBef>
              <a:defRPr sz="4784"/>
            </a:pPr>
            <a:r>
              <a:t>Represent each real valued TS by a sequence of symbols, using a finite alphabet.</a:t>
            </a:r>
          </a:p>
          <a:p>
            <a:pPr marL="639545" indent="-639545" defTabSz="537463">
              <a:spcBef>
                <a:spcPts val="3800"/>
              </a:spcBef>
              <a:defRPr sz="4784"/>
            </a:pPr>
            <a:r>
              <a:t>Building blocks:</a:t>
            </a:r>
          </a:p>
          <a:p>
            <a:pPr lvl="1" marL="1383631" indent="-799431" defTabSz="537463">
              <a:spcBef>
                <a:spcPts val="3800"/>
              </a:spcBef>
              <a:buClrTx/>
              <a:buSzPct val="100000"/>
              <a:buFontTx/>
              <a:buAutoNum type="arabicPeriod" startAt="1"/>
              <a:defRPr sz="4784"/>
            </a:pPr>
            <a:r>
              <a:rPr i="1"/>
              <a:t>Supervised Approximation</a:t>
            </a:r>
            <a:r>
              <a:t> using the Fourier Transform (noise reduction)</a:t>
            </a:r>
          </a:p>
          <a:p>
            <a:pPr lvl="1" marL="1383631" indent="-799431" defTabSz="537463">
              <a:spcBef>
                <a:spcPts val="3800"/>
              </a:spcBef>
              <a:buClrTx/>
              <a:buSzPct val="100000"/>
              <a:buFontTx/>
              <a:buAutoNum type="arabicPeriod" startAt="1"/>
              <a:defRPr sz="4784"/>
            </a:pPr>
            <a:r>
              <a:rPr i="1"/>
              <a:t>Supervised Quantization </a:t>
            </a:r>
            <a:r>
              <a:t>for obtaining symbols</a:t>
            </a:r>
          </a:p>
        </p:txBody>
      </p:sp>
      <p:sp>
        <p:nvSpPr>
          <p:cNvPr id="222" name="Shape 222"/>
          <p:cNvSpPr/>
          <p:nvPr>
            <p:ph type="sldNum" sz="quarter" idx="2"/>
          </p:nvPr>
        </p:nvSpPr>
        <p:spPr>
          <a:xfrm>
            <a:off x="23081961" y="12713367"/>
            <a:ext cx="422276" cy="854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3800"/>
              </a:spcBef>
              <a:defRPr sz="4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3" name="mcb_sfa3.pdf"/>
          <p:cNvPicPr>
            <a:picLocks noChangeAspect="1"/>
          </p:cNvPicPr>
          <p:nvPr/>
        </p:nvPicPr>
        <p:blipFill>
          <a:blip r:embed="rId3">
            <a:extLst/>
          </a:blip>
          <a:srcRect l="0" t="2279" r="0" b="2279"/>
          <a:stretch>
            <a:fillRect/>
          </a:stretch>
        </p:blipFill>
        <p:spPr>
          <a:xfrm>
            <a:off x="11061121" y="4789289"/>
            <a:ext cx="12491443" cy="77091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 227"/>
          <p:cNvGrpSpPr/>
          <p:nvPr/>
        </p:nvGrpSpPr>
        <p:grpSpPr>
          <a:xfrm>
            <a:off x="12466490" y="8632591"/>
            <a:ext cx="8306303" cy="3979705"/>
            <a:chOff x="-31750" y="-31750"/>
            <a:chExt cx="8306302" cy="3979703"/>
          </a:xfrm>
        </p:grpSpPr>
        <p:pic>
          <p:nvPicPr>
            <p:cNvPr id="224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750" y="-31750"/>
              <a:ext cx="1212169" cy="3979704"/>
            </a:xfrm>
            <a:prstGeom prst="rect">
              <a:avLst/>
            </a:prstGeom>
            <a:effectLst/>
          </p:spPr>
        </p:pic>
        <p:sp>
          <p:nvSpPr>
            <p:cNvPr id="226" name="Shape 226"/>
            <p:cNvSpPr/>
            <p:nvPr/>
          </p:nvSpPr>
          <p:spPr>
            <a:xfrm>
              <a:off x="1342336" y="550981"/>
              <a:ext cx="6932217" cy="281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93" y="0"/>
                  </a:moveTo>
                  <a:cubicBezTo>
                    <a:pt x="1950" y="0"/>
                    <a:pt x="1754" y="485"/>
                    <a:pt x="1754" y="1081"/>
                  </a:cubicBezTo>
                  <a:lnTo>
                    <a:pt x="1754" y="8639"/>
                  </a:lnTo>
                  <a:lnTo>
                    <a:pt x="0" y="10798"/>
                  </a:lnTo>
                  <a:lnTo>
                    <a:pt x="1754" y="12958"/>
                  </a:lnTo>
                  <a:lnTo>
                    <a:pt x="1754" y="20519"/>
                  </a:lnTo>
                  <a:cubicBezTo>
                    <a:pt x="1754" y="21115"/>
                    <a:pt x="1950" y="21600"/>
                    <a:pt x="2193" y="21600"/>
                  </a:cubicBezTo>
                  <a:lnTo>
                    <a:pt x="21162" y="21600"/>
                  </a:lnTo>
                  <a:cubicBezTo>
                    <a:pt x="21404" y="21600"/>
                    <a:pt x="21600" y="21115"/>
                    <a:pt x="21600" y="20519"/>
                  </a:cubicBezTo>
                  <a:lnTo>
                    <a:pt x="21600" y="1081"/>
                  </a:lnTo>
                  <a:cubicBezTo>
                    <a:pt x="21600" y="485"/>
                    <a:pt x="21404" y="0"/>
                    <a:pt x="21162" y="0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rgbClr val="D6D3C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spcBef>
                  <a:spcPts val="4200"/>
                </a:spcBef>
                <a:defRPr sz="4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use information gain binning to pick „pure“ class split points.</a:t>
              </a:r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10815410" y="5579976"/>
            <a:ext cx="11028361" cy="2992041"/>
            <a:chOff x="-84" y="0"/>
            <a:chExt cx="11028359" cy="2992040"/>
          </a:xfrm>
        </p:grpSpPr>
        <p:pic>
          <p:nvPicPr>
            <p:cNvPr id="228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984228" y="463784"/>
              <a:ext cx="4044047" cy="1268469"/>
            </a:xfrm>
            <a:prstGeom prst="rect">
              <a:avLst/>
            </a:prstGeom>
            <a:effectLst/>
          </p:spPr>
        </p:pic>
        <p:sp>
          <p:nvSpPr>
            <p:cNvPr id="230" name="Shape 230"/>
            <p:cNvSpPr/>
            <p:nvPr/>
          </p:nvSpPr>
          <p:spPr>
            <a:xfrm>
              <a:off x="-85" y="0"/>
              <a:ext cx="6718697" cy="299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93" y="0"/>
                  </a:moveTo>
                  <a:cubicBezTo>
                    <a:pt x="19903" y="0"/>
                    <a:pt x="20074" y="384"/>
                    <a:pt x="20074" y="857"/>
                  </a:cubicBezTo>
                  <a:lnTo>
                    <a:pt x="20074" y="6850"/>
                  </a:lnTo>
                  <a:lnTo>
                    <a:pt x="21600" y="8564"/>
                  </a:lnTo>
                  <a:lnTo>
                    <a:pt x="20074" y="10277"/>
                  </a:lnTo>
                  <a:lnTo>
                    <a:pt x="20074" y="20743"/>
                  </a:lnTo>
                  <a:cubicBezTo>
                    <a:pt x="20074" y="21216"/>
                    <a:pt x="19903" y="21600"/>
                    <a:pt x="19693" y="21600"/>
                  </a:cubicBezTo>
                  <a:lnTo>
                    <a:pt x="381" y="21600"/>
                  </a:lnTo>
                  <a:cubicBezTo>
                    <a:pt x="171" y="21600"/>
                    <a:pt x="0" y="21216"/>
                    <a:pt x="0" y="20743"/>
                  </a:cubicBezTo>
                  <a:lnTo>
                    <a:pt x="0" y="857"/>
                  </a:lnTo>
                  <a:cubicBezTo>
                    <a:pt x="0" y="384"/>
                    <a:pt x="171" y="0"/>
                    <a:pt x="381" y="0"/>
                  </a:cubicBezTo>
                  <a:lnTo>
                    <a:pt x="19693" y="0"/>
                  </a:lnTo>
                  <a:close/>
                </a:path>
              </a:pathLst>
            </a:custGeom>
            <a:solidFill>
              <a:srgbClr val="D6D3C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spcBef>
                  <a:spcPts val="4200"/>
                </a:spcBef>
                <a:defRPr sz="4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choose discriminative Fourier coefficients using ANOVA F-test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1"/>
      <p:bldP build="whole" bldLvl="1" animBg="1" rev="0" advAuto="0" spid="227" grpId="2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4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4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